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pct" ContentType="image/unknown"/>
  <Default Extension="svm" ContentType="image/unknown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4"/>
  </p:normalViewPr>
  <p:slideViewPr>
    <p:cSldViewPr snapToGrid="0" snapToObjects="1">
      <p:cViewPr varScale="1">
        <p:scale>
          <a:sx n="106" d="100"/>
          <a:sy n="106" d="100"/>
        </p:scale>
        <p:origin x="18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7" name="Date Placeholder 6"/>
          <p:cNvSpPr txBox="1">
            <a:spLocks noGrp="1"/>
          </p:cNvSpPr>
          <p:nvPr>
            <p:ph type="dt" sz="quarter" idx="1"/>
          </p:nvPr>
        </p:nvSpPr>
        <p:spPr>
          <a:xfrm>
            <a:off x="3881880" y="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8" name="Footer Placeholder 7"/>
          <p:cNvSpPr txBox="1">
            <a:spLocks noGrp="1"/>
          </p:cNvSpPr>
          <p:nvPr>
            <p:ph type="ftr" sz="quarter" idx="2"/>
          </p:nvPr>
        </p:nvSpPr>
        <p:spPr>
          <a:xfrm>
            <a:off x="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endParaRPr lang="en-US" sz="14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9" name="Slide Number Placeholder 8"/>
          <p:cNvSpPr txBox="1">
            <a:spLocks noGrp="1"/>
          </p:cNvSpPr>
          <p:nvPr>
            <p:ph type="sldNum" sz="quarter" idx="3"/>
          </p:nvPr>
        </p:nvSpPr>
        <p:spPr>
          <a:xfrm>
            <a:off x="3881880" y="8686800"/>
            <a:ext cx="2975760" cy="45683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="b" compatLnSpc="1">
            <a:noAutofit/>
          </a:bodyPr>
          <a:lstStyle/>
          <a:p>
            <a: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sz="1400"/>
            </a:pPr>
            <a:fld id="{AC2BF7C6-BA94-4A26-9AF2-AB540E34698E}" type="slidenum">
              <a:t>‹#›</a:t>
            </a:fld>
            <a:endParaRPr lang="en-US" sz="14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907DF6-4BA1-4D96-B1E2-F8537C1048A1}" type="datetimeFigureOut">
              <a:rPr lang="en-US"/>
              <a:t>12/3/17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DB5E9-CEEE-4529-8C10-D5CEB81DA64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93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A02A2-F06F-4A87-AAC7-16721673A2D5}" type="datetimeFigureOut">
              <a:rPr lang="en-US"/>
              <a:t>12/3/17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/>
          <p:cNvSpPr>
            <a:spLocks noMove="1" noResize="1"/>
          </p:cNvSpPr>
          <p:nvPr/>
        </p:nvSpPr>
        <p:spPr>
          <a:xfrm>
            <a:off x="0" y="0"/>
            <a:ext cx="6858000" cy="9144000"/>
          </a:xfrm>
          <a:prstGeom prst="rect">
            <a:avLst/>
          </a:prstGeom>
          <a:solidFill>
            <a:srgbClr val="FFFFFF"/>
          </a:solidFill>
          <a:ln>
            <a:noFill/>
            <a:prstDash val="solid"/>
          </a:ln>
        </p:spPr>
        <p:txBody>
          <a:bodyPr vert="horz" lIns="0" tIns="0" rIns="0" bIns="0" anchor="ctr" anchorCtr="1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Header Placeholder 8"/>
          <p:cNvSpPr txBox="1">
            <a:spLocks noGrp="1"/>
          </p:cNvSpPr>
          <p:nvPr>
            <p:ph type="hdr" sz="quarter"/>
          </p:nvPr>
        </p:nvSpPr>
        <p:spPr>
          <a:xfrm>
            <a:off x="-360" y="0"/>
            <a:ext cx="2971800" cy="457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baseline="0"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0" name="Date Placeholder 9"/>
          <p:cNvSpPr txBox="1">
            <a:spLocks noGrp="1"/>
          </p:cNvSpPr>
          <p:nvPr>
            <p:ph type="dt" idx="1"/>
          </p:nvPr>
        </p:nvSpPr>
        <p:spPr>
          <a:xfrm>
            <a:off x="3884399" y="0"/>
            <a:ext cx="2971800" cy="457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baseline="0"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1" name="Slide Image Placeholder 1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440"/>
            <a:ext cx="4572000" cy="3429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12" name="Notes Placeholder 11"/>
          <p:cNvSpPr txBox="1">
            <a:spLocks noGrp="1"/>
          </p:cNvSpPr>
          <p:nvPr>
            <p:ph type="body" sz="quarter" idx="3"/>
          </p:nvPr>
        </p:nvSpPr>
        <p:spPr>
          <a:xfrm>
            <a:off x="685799" y="4343400"/>
            <a:ext cx="5486399" cy="4115159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compatLnSpc="1"/>
          <a:lstStyle/>
          <a:p>
            <a:endParaRPr lang="en-US"/>
          </a:p>
        </p:txBody>
      </p:sp>
      <p:sp>
        <p:nvSpPr>
          <p:cNvPr id="13" name="Footer Placeholder 12"/>
          <p:cNvSpPr txBox="1">
            <a:spLocks noGrp="1"/>
          </p:cNvSpPr>
          <p:nvPr>
            <p:ph type="ftr" sz="quarter" idx="4"/>
          </p:nvPr>
        </p:nvSpPr>
        <p:spPr>
          <a:xfrm>
            <a:off x="-360" y="8685000"/>
            <a:ext cx="2971800" cy="457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baseline="0"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14" name="Slide Number Placeholder 13"/>
          <p:cNvSpPr txBox="1">
            <a:spLocks noGrp="1"/>
          </p:cNvSpPr>
          <p:nvPr>
            <p:ph type="sldNum" sz="quarter" idx="5"/>
          </p:nvPr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b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200" b="0" i="0" u="none" strike="noStrike" baseline="0"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fld id="{34B6E3C6-5CF2-4727-A790-68CE13562C12}" type="slidenum"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380709-3C06-4CDB-B7BC-B384A9CF9A0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258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indent="0" algn="l" rtl="0" hangingPunct="1">
      <a:lnSpc>
        <a:spcPct val="100000"/>
      </a:lnSpc>
      <a:spcBef>
        <a:spcPts val="448"/>
      </a:spcBef>
      <a:spcAft>
        <a:spcPts val="0"/>
      </a:spcAft>
      <a:tabLst>
        <a:tab pos="0" algn="l"/>
        <a:tab pos="914400" algn="l"/>
        <a:tab pos="1828800" algn="l"/>
        <a:tab pos="2743199" algn="l"/>
        <a:tab pos="3657600" algn="l"/>
        <a:tab pos="4572000" algn="l"/>
        <a:tab pos="5486399" algn="l"/>
        <a:tab pos="6400799" algn="l"/>
        <a:tab pos="7315200" algn="l"/>
        <a:tab pos="8229600" algn="l"/>
        <a:tab pos="9144000" algn="l"/>
        <a:tab pos="10058400" algn="l"/>
      </a:tabLst>
      <a:defRPr lang="en-US" sz="1200" b="0" i="0" u="none" strike="noStrike" baseline="0">
        <a:ln>
          <a:noFill/>
        </a:ln>
        <a:solidFill>
          <a:srgbClr val="000000"/>
        </a:solidFill>
        <a:latin typeface="Arial" pitchFamily="17"/>
        <a:ea typeface="Arial Unicode MS" pitchFamily="2"/>
        <a:cs typeface="Tahoma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3C85232-63E3-4DF7-8225-CBB4D476FC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46E9851-3E38-4B72-8688-BD185EA849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11762BA-C479-4A9F-9A35-51A96A18E9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DEB0315-1BBD-4974-8031-92116C562EB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7C1C70D-48DB-450E-9E23-59F5FCA0A4A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7905C2D-4BE6-4DE7-B1D4-CC066AA4C7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2BD9DC3-0C1E-4B9E-8225-2CF5FA27C5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8CA3F4E-BDE5-43F2-AC94-E7A52916AE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8A5A378-5AA1-4AA7-9AB7-2CF06FB3663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9DF681C-E0A9-489E-A071-697859ED891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A0C7BD6-8240-47A2-9D8D-DA014A60CB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6F8C8A5-257C-4D36-838D-A2F685787C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E014167-1AE0-427F-AFC7-0C8986BCFCC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C2DE96D-F518-4ED0-BE25-38A8E4897C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3E2A535-4B0B-42BB-84D2-8AADB5BF988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130EDBC-839D-4E09-837C-EEC6ADB491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54876A0-7C6F-4133-81D1-8008E2DF5A2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B2947A6-946E-47DF-A031-83277727D4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079C4F3-8E76-4833-8F1C-A76A5703839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F7C90D1-9206-48C1-9AC0-B2E1BC4980A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D2586E4-8694-411A-9CC9-B7C394E465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9B68D65-6E05-4295-9D70-148A6AE20A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2603BF5-E7E8-4408-BCE9-02877549771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3D3D5DA-C51C-411F-A3EB-ED543E5FF8C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3778DD0-C4B9-4169-996C-E8D394B927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E91D209-6900-4A3E-81BC-ABC77F7965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AC45111-982C-4D49-A050-47D890FCF9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B97C898-FCEF-49C7-AE8D-ACC14F25B1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4FEA95C-7F22-4DD1-84BC-9E698BD4EC1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9351BBE-97BB-42DF-B0AB-1F7B4F6AABB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92263DC-E147-4EB5-9773-1226EBFE43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9512DE1-AD1C-43E8-BE55-1D4E134C691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2C72147-47A0-45FF-B86A-E89A9DA6AAA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D740056-922F-4D3A-8C5D-ADF07A0875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DB35C17-4D0B-46D4-8509-078DE598D0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35F688D-39A9-435C-86AE-6CE9FDE76FD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6D482D9-44D9-4A65-9FB4-4361B4C23A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F14A611-7129-48BE-9BAD-9038C75C324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2639F14-CB1C-450A-BDA4-36B9D260D8F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1B4F3A2-9A5A-41ED-AA6F-990964EB0E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F90D271-43E1-405A-A39C-92EE80323C4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B30FAE1-977F-4A8A-85EB-2B07195B088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D7E8E8C-B078-43AE-B1AE-7F162E80D2A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5D4B717-8F0A-4501-BA55-9986E89BC12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7150FC0-136A-415F-A3DF-2CFEA3455E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A81D2D1-E11A-4B06-8FED-6FA7C77A63B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F651836-5F09-4F93-B2B6-25EC2495C93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C210A25-41BF-4825-9C79-1825E8F014D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2D84269-02F1-4199-B89C-E562FC7751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F24A555-603F-4CF8-913C-F3BD746A1B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A1599A-619D-418A-8833-53F44270F4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C75AA8B-CD74-4F72-BC23-37E95F2DBF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D8AAA84-8261-47A4-899F-B61BB6347B8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880121A-7B4F-4987-9BBD-432CF3E92E5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E524CDB-1488-4591-BFBA-3D66995E20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197CA61-6B1E-4B44-B3D3-44B61B8D525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B32C15C-94DF-4832-901C-DAB665EF6CA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7CC8F05-A0D2-40BA-AA7A-B575729FB39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BA8CAED-4E8E-4745-B8AF-91BB58C55AF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0A61C4B-5A74-420A-AB8A-1CD03D41FB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C915FED-CBDC-4B25-9B66-B7F125E58C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578F0C2-C84D-4723-A3F1-7A2B69ED5CB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DB0222B-778F-4449-895B-984E0717F8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2BF8EFE-854D-40B0-9E78-9760DF717F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F125076-0B4C-4431-9719-ED341F80AB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50579FC-87FA-40CE-BFDC-D436CCBD5CC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C780A31-540C-435D-B330-32B052B6B13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F7068C0-7A08-4FBE-809A-3F9107DDFAC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629BBE1-0153-4DD6-A6E4-2223C9A90B4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A7230A8-33B1-4E47-9D0A-70E4977586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5DB7578-CBC2-4787-8B44-7341DF60B5D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1D3D11F-2C44-4953-B6CE-F0704CDD10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0CEA5F4-2FED-4691-820C-7FC086EB34E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E39FC08-2A59-4900-A850-3B3F81E86C9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A593F97-CE67-4AA0-9126-C6EDD67638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3800C7D-C2AC-407D-8D06-9E55E6F03F3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7095057-00BB-4E41-8841-38FE3F54D79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D0E906A-B775-4FA9-AE19-91C6E11B3E8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D0B8AD8-BA65-44BB-BDFA-FC06560678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5639092-338C-4E27-98BD-059F201E25C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461C940-4DB9-4A1E-9A55-1BB13590D7A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5BD2781-16AA-492B-9D6E-3A3BEA2C9B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B91913D-0DDB-4787-9F58-562997FF14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9FC8FFB-8FA6-4A1F-85BC-E96E2A07885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C2118C1-6DAA-4DDD-A120-589F36C46EE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1339213-78D5-4AF1-A692-8A99C67577E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5EDDEA0-886A-4637-8E23-6088DC0C8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1ECC738-748C-4470-87F8-D3E1AEB9657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398ED89-0799-4E72-B976-5A46E4EF3E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D6BBE2A-A16F-4415-A936-8A84482273D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336E58D-198E-48B3-9124-2D35A7F38B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F176851-BA59-4F98-B205-19811D002D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82AFF81-6231-4121-85FC-44F45F7F65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8E6AD52-3A79-441B-B723-C80A18493A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43D417B-805F-4884-A0D2-62118D7C6D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B79EDF5-80E7-4059-B096-FE20D3063F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FF58EBC-8A44-4432-B105-B54B5F8BC9C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B68D490-0D37-4B34-B644-C38750AF658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4C82941-7FCF-429A-9428-02D5E9944F6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40B0AD1-E475-457B-8AEF-03240B65364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43DF06C-DC3F-4A2E-AAA2-43607CA7F26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5BC38FE-8467-4900-A45B-3A834F82DF4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39F6420-FD87-437B-BC8D-E45A33F1F1D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3D35D89-EE0A-4EAF-A5D3-42D76CFBB38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C0D80D5-AD1C-45A4-8527-75314B98401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99DA868-82EF-4786-8826-3A1CC3B1A06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6AC1A17-7765-4AD7-AE67-CB340D2F77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469E0A7-65F5-4B90-A536-1F49BF7D2C0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98ABBBE-62B6-4328-A513-9E4CC05ED95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02C925F-29D7-4B88-B2EB-981A78086C9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938F43C-A9E9-4D28-92AC-29C84DF2A17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2255797-BC28-4CDA-973F-E55092C758F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A95571F-7A44-4BE5-9420-31CCF5F6E43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3F498D3-6BAE-4A0C-8182-3C31F4B05D8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0E35285-B54C-4A6C-B3CB-60A4BA28900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B22DC21-A32F-443B-AD0F-668F6271271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515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wrap="square" lIns="90000" tIns="46800" rIns="90000" bIns="46800" anchor="t" anchorCtr="0" compatLnSpc="1">
            <a:spAutoFit/>
          </a:bodyPr>
          <a:lstStyle/>
          <a:p>
            <a:pPr lvl="0">
              <a:lnSpc>
                <a:spcPct val="90000"/>
              </a:lnSpc>
              <a:spcBef>
                <a:spcPts val="337"/>
              </a:spcBef>
            </a:pPr>
            <a:r>
              <a:rPr lang="en-US" sz="900"/>
              <a:t>Parameters</a:t>
            </a:r>
          </a:p>
          <a:p>
            <a:pPr marL="457200" lvl="0">
              <a:lnSpc>
                <a:spcPct val="90000"/>
              </a:lnSpc>
              <a:spcBef>
                <a:spcPts val="337"/>
              </a:spcBef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900"/>
              <a:t>Size: 4x4mm</a:t>
            </a:r>
          </a:p>
          <a:p>
            <a:pPr marL="457200" lvl="0">
              <a:lnSpc>
                <a:spcPct val="90000"/>
              </a:lnSpc>
              <a:spcBef>
                <a:spcPts val="337"/>
              </a:spcBef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900"/>
              <a:t>Time scale: real-time</a:t>
            </a:r>
          </a:p>
          <a:p>
            <a:pPr marL="457200" lvl="0">
              <a:lnSpc>
                <a:spcPct val="90000"/>
              </a:lnSpc>
              <a:spcBef>
                <a:spcPts val="337"/>
              </a:spcBef>
              <a:tabLst>
                <a:tab pos="457200" algn="l"/>
                <a:tab pos="1371600" algn="l"/>
                <a:tab pos="2286000" algn="l"/>
                <a:tab pos="3200399" algn="l"/>
                <a:tab pos="4114800" algn="l"/>
                <a:tab pos="5029200" algn="l"/>
                <a:tab pos="5943599" algn="l"/>
                <a:tab pos="6857999" algn="l"/>
                <a:tab pos="7772400" algn="l"/>
                <a:tab pos="8686800" algn="l"/>
                <a:tab pos="9601200" algn="l"/>
                <a:tab pos="10515600" algn="l"/>
              </a:tabLst>
            </a:pPr>
            <a:r>
              <a:rPr lang="en-US" sz="900"/>
              <a:t>Free parameters</a:t>
            </a:r>
          </a:p>
          <a:p>
            <a:pPr marL="914400" lvl="0">
              <a:lnSpc>
                <a:spcPct val="90000"/>
              </a:lnSpc>
              <a:spcBef>
                <a:spcPts val="337"/>
              </a:spcBef>
              <a:tabLst>
                <a:tab pos="914400" algn="l"/>
                <a:tab pos="1828800" algn="l"/>
                <a:tab pos="2743200" algn="l"/>
                <a:tab pos="3657599" algn="l"/>
                <a:tab pos="4572000" algn="l"/>
                <a:tab pos="5486400" algn="l"/>
                <a:tab pos="6400799" algn="l"/>
                <a:tab pos="7315199" algn="l"/>
                <a:tab pos="8229600" algn="l"/>
                <a:tab pos="9144000" algn="l"/>
                <a:tab pos="10058400" algn="l"/>
                <a:tab pos="10972800" algn="l"/>
              </a:tabLst>
            </a:pPr>
            <a:r>
              <a:rPr lang="en-US" sz="900"/>
              <a:t>P = 0.03 s</a:t>
            </a:r>
            <a:r>
              <a:rPr lang="en-US" sz="900" baseline="30000"/>
              <a:t>-1</a:t>
            </a:r>
          </a:p>
          <a:p>
            <a:pPr marL="914400" lvl="0">
              <a:lnSpc>
                <a:spcPct val="90000"/>
              </a:lnSpc>
              <a:spcBef>
                <a:spcPts val="337"/>
              </a:spcBef>
              <a:tabLst>
                <a:tab pos="914400" algn="l"/>
                <a:tab pos="1828800" algn="l"/>
                <a:tab pos="2743200" algn="l"/>
                <a:tab pos="3657599" algn="l"/>
                <a:tab pos="4572000" algn="l"/>
                <a:tab pos="5486400" algn="l"/>
                <a:tab pos="6400799" algn="l"/>
                <a:tab pos="7315199" algn="l"/>
                <a:tab pos="8229600" algn="l"/>
                <a:tab pos="9144000" algn="l"/>
                <a:tab pos="10058400" algn="l"/>
                <a:tab pos="10972800" algn="l"/>
              </a:tabLst>
            </a:pPr>
            <a:r>
              <a:rPr lang="en-US" sz="900"/>
              <a:t>Theta = 3.5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D60DE13-D3F9-424A-8966-DA73FF56C76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B1E3ED1-CCED-465E-B9F4-F8C075BE40D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D9BC069-9EAB-45CC-A1E0-2A47384B302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C2F47B3-64EE-4FA5-9D78-371068014F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F4F0DCF-DCB4-437E-A905-C5E27A7474D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ECD10C2-E7FD-4235-8A1A-646C81478AF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4577AB0-A81E-485D-8B0C-4A02626C167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F788B57-4DEF-497F-9F95-F570D098B3E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18479"/>
          </a:xfrm>
          <a:solidFill>
            <a:srgbClr val="FFFFFF"/>
          </a:solidFill>
          <a:ln w="9360">
            <a:solidFill>
              <a:srgbClr val="000000"/>
            </a:solidFill>
            <a:prstDash val="solid"/>
            <a:miter/>
          </a:ln>
        </p:spPr>
        <p:txBody>
          <a:bodyPr lIns="94680" tIns="51480" rIns="94680" bIns="5148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33D5476-EF19-4226-9780-F1E0B7CBA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54BCD1E-F291-4594-8B1B-3C9A9AD22E7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143000" y="685799"/>
            <a:ext cx="457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209120"/>
          </a:xfrm>
          <a:noFill/>
          <a:ln>
            <a:noFill/>
          </a:ln>
        </p:spPr>
        <p:txBody>
          <a:bodyPr lIns="90000" tIns="46800" rIns="90000" bIns="46800" compatLnSpc="1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3884613" y="0"/>
            <a:ext cx="2971800" cy="458788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B0A02A2-F06F-4A87-AAC7-16721673A2D5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12/3/17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3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7C730FF-DEF4-4F0F-BCF2-7C36AFB284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3884399" y="8685000"/>
            <a:ext cx="2971800" cy="45755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3FC5074-9854-4135-BB70-F95C84D3125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440"/>
            <a:ext cx="4572000" cy="3429360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685799" y="4343400"/>
            <a:ext cx="5486399" cy="4118759"/>
          </a:xfrm>
          <a:noFill/>
          <a:ln>
            <a:noFill/>
          </a:ln>
        </p:spPr>
        <p:txBody>
          <a:bodyPr lIns="90000" tIns="46800" rIns="90000" bIns="46800" compatLnSpc="1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324EF0CB-658C-424F-BAC0-89DEF73E1FD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113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62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8D86FCB2-D64B-49DC-A119-28F9E4EBE1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08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E41BA70C-222C-4F9E-9AF8-CC1CD6BAC47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089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628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4123E697-A19B-445A-8B01-5ED0E566601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436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163D5099-85EB-4705-8A08-CAC0A7E99A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838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83B0672C-912F-4358-BD5D-E20BDB65CA3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11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776838A3-D56A-4059-B419-9C773E24709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494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9A274C38-DA2D-4421-ACB8-74506041577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239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93B0047E-B151-4FC3-B9CE-E98850012D1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3509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763854A3-BBE8-4845-BE46-856ECE2ACEE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6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6839" y="6244920"/>
            <a:ext cx="2133720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079" y="6244920"/>
            <a:ext cx="2895839" cy="476640"/>
          </a:xfrm>
        </p:spPr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2719" y="6244920"/>
            <a:ext cx="2133720" cy="476640"/>
          </a:xfrm>
        </p:spPr>
        <p:txBody>
          <a:bodyPr/>
          <a:lstStyle/>
          <a:p>
            <a:pPr lvl="0"/>
            <a:fld id="{EFD6AFE6-9DFA-47EF-AF69-8F48A46A91C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8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 txBox="1">
            <a:spLocks noGrp="1"/>
          </p:cNvSpPr>
          <p:nvPr>
            <p:ph type="title"/>
          </p:nvPr>
        </p:nvSpPr>
        <p:spPr>
          <a:xfrm>
            <a:off x="457200" y="274320"/>
            <a:ext cx="8229600" cy="114336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anchor="ctr" compatLnSpc="1"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compatLnSpc="1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2"/>
          </p:nvPr>
        </p:nvSpPr>
        <p:spPr>
          <a:xfrm>
            <a:off x="456839" y="6244920"/>
            <a:ext cx="213372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/>
          <p:cNvSpPr txBox="1">
            <a:spLocks noGrp="1"/>
          </p:cNvSpPr>
          <p:nvPr>
            <p:ph type="ftr" sz="quarter" idx="3"/>
          </p:nvPr>
        </p:nvSpPr>
        <p:spPr>
          <a:xfrm>
            <a:off x="3124079" y="6244920"/>
            <a:ext cx="2895839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/>
          <p:cNvSpPr txBox="1">
            <a:spLocks noGrp="1"/>
          </p:cNvSpPr>
          <p:nvPr>
            <p:ph type="sldNum" sz="quarter" idx="4"/>
          </p:nvPr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0" tIns="46800" rIns="90000" bIns="46800" anchor="t" anchorCtr="0" compatLnSpc="1">
            <a:noAutofit/>
          </a:bodyPr>
          <a:lstStyle>
            <a:lvl1pPr marL="0" marR="0" lvl="0" indent="0" algn="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 lang="en-US" sz="1400" b="0" i="0" u="none" strike="noStrike" baseline="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defRPr>
            </a:lvl1pPr>
          </a:lstStyle>
          <a:p>
            <a:pPr lvl="0"/>
            <a:fld id="{FBCD83A0-F6B0-4B00-9E77-353E9DD71EF6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indent="0" algn="ctr" rtl="0" hangingPunct="1">
        <a:lnSpc>
          <a:spcPct val="100000"/>
        </a:lnSpc>
        <a:spcBef>
          <a:spcPts val="0"/>
        </a:spcBef>
        <a:spcAft>
          <a:spcPts val="0"/>
        </a:spcAft>
        <a:tabLst>
          <a:tab pos="0" algn="l"/>
          <a:tab pos="914400" algn="l"/>
          <a:tab pos="1828800" algn="l"/>
          <a:tab pos="2743199" algn="l"/>
          <a:tab pos="3657600" algn="l"/>
          <a:tab pos="4572000" algn="l"/>
          <a:tab pos="5486399" algn="l"/>
          <a:tab pos="6400799" algn="l"/>
          <a:tab pos="7315200" algn="l"/>
          <a:tab pos="8229600" algn="l"/>
          <a:tab pos="9144000" algn="l"/>
          <a:tab pos="10058400" algn="l"/>
        </a:tabLst>
        <a:defRPr lang="en-US" sz="4400" b="0" i="0" u="none" strike="noStrike" baseline="0">
          <a:ln>
            <a:noFill/>
          </a:ln>
          <a:solidFill>
            <a:srgbClr val="CFFD0D"/>
          </a:solidFill>
          <a:latin typeface="Arial" pitchFamily="17"/>
          <a:ea typeface="Arial Unicode MS" pitchFamily="2"/>
          <a:cs typeface="Tahoma" pitchFamily="2"/>
        </a:defRPr>
      </a:lvl1pPr>
    </p:titleStyle>
    <p:bodyStyle>
      <a:lvl1pPr marL="0" marR="0" indent="0" algn="l" rtl="0" hangingPunct="1">
        <a:lnSpc>
          <a:spcPct val="100000"/>
        </a:lnSpc>
        <a:spcBef>
          <a:spcPts val="799"/>
        </a:spcBef>
        <a:spcAft>
          <a:spcPts val="0"/>
        </a:spcAft>
        <a:tabLst>
          <a:tab pos="571320" algn="l"/>
          <a:tab pos="1485719" algn="l"/>
          <a:tab pos="2400119" algn="l"/>
          <a:tab pos="3314519" algn="l"/>
          <a:tab pos="4228919" algn="l"/>
          <a:tab pos="5143320" algn="l"/>
          <a:tab pos="6057720" algn="l"/>
          <a:tab pos="6972120" algn="l"/>
          <a:tab pos="7886520" algn="l"/>
          <a:tab pos="8800920" algn="l"/>
          <a:tab pos="9715320" algn="l"/>
        </a:tabLst>
        <a:defRPr lang="en-US" sz="3200" b="0" i="0" u="none" strike="noStrike" baseline="0">
          <a:ln>
            <a:noFill/>
          </a:ln>
          <a:solidFill>
            <a:srgbClr val="FFFF66"/>
          </a:solidFill>
          <a:latin typeface="Arial" pitchFamily="17"/>
          <a:ea typeface="Arial Unicode MS" pitchFamily="2"/>
          <a:cs typeface="Tahoma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5.png"/><Relationship Id="rId12" Type="http://schemas.openxmlformats.org/officeDocument/2006/relationships/image" Target="../media/image10.png"/><Relationship Id="rId1" Type="http://schemas.microsoft.com/office/2007/relationships/media" Target="cut_feller_movie.mov" TargetMode="External"/><Relationship Id="rId2" Type="http://schemas.openxmlformats.org/officeDocument/2006/relationships/video" Target="cut_feller_movie.mov" TargetMode="External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9.jpeg"/><Relationship Id="rId6" Type="http://schemas.openxmlformats.org/officeDocument/2006/relationships/image" Target="../media/image20.jpeg"/><Relationship Id="rId7" Type="http://schemas.openxmlformats.org/officeDocument/2006/relationships/image" Target="../media/image21.jpeg"/><Relationship Id="rId8" Type="http://schemas.openxmlformats.org/officeDocument/2006/relationships/image" Target="../media/image22.jpeg"/><Relationship Id="rId9" Type="http://schemas.openxmlformats.org/officeDocument/2006/relationships/image" Target="../media/image23.jpeg"/><Relationship Id="rId10" Type="http://schemas.openxmlformats.org/officeDocument/2006/relationships/image" Target="../media/image24.svm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26.jpeg"/><Relationship Id="rId6" Type="http://schemas.openxmlformats.org/officeDocument/2006/relationships/image" Target="../media/image10.png"/><Relationship Id="rId1" Type="http://schemas.microsoft.com/office/2007/relationships/media" Target="cut_feller_movie.mov" TargetMode="External"/><Relationship Id="rId2" Type="http://schemas.openxmlformats.org/officeDocument/2006/relationships/video" Target="cut_feller_movie.mov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Relationship Id="rId6" Type="http://schemas.openxmlformats.org/officeDocument/2006/relationships/image" Target="../media/image51.png"/><Relationship Id="rId7" Type="http://schemas.openxmlformats.org/officeDocument/2006/relationships/image" Target="../media/image52.png"/><Relationship Id="rId8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4.xml"/><Relationship Id="rId5" Type="http://schemas.openxmlformats.org/officeDocument/2006/relationships/image" Target="../media/image61.png"/><Relationship Id="rId6" Type="http://schemas.openxmlformats.org/officeDocument/2006/relationships/image" Target="../media/image62.gif"/><Relationship Id="rId7" Type="http://schemas.openxmlformats.org/officeDocument/2006/relationships/image" Target="../media/image10.png"/><Relationship Id="rId8" Type="http://schemas.openxmlformats.org/officeDocument/2006/relationships/image" Target="../media/image63.png"/><Relationship Id="rId9" Type="http://schemas.openxmlformats.org/officeDocument/2006/relationships/image" Target="../media/image64.png"/><Relationship Id="rId1" Type="http://schemas.microsoft.com/office/2007/relationships/media" Target="cut_feller_movie.mov" TargetMode="External"/><Relationship Id="rId2" Type="http://schemas.openxmlformats.org/officeDocument/2006/relationships/video" Target="cut_feller_movie.mov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ct"/><Relationship Id="rId7" Type="http://schemas.openxmlformats.org/officeDocument/2006/relationships/image" Target="../media/image81.pct"/><Relationship Id="rId8" Type="http://schemas.openxmlformats.org/officeDocument/2006/relationships/image" Target="../media/image82.pct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Relationship Id="rId8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Relationship Id="rId8" Type="http://schemas.openxmlformats.org/officeDocument/2006/relationships/image" Target="../media/image106.png"/><Relationship Id="rId9" Type="http://schemas.openxmlformats.org/officeDocument/2006/relationships/image" Target="../media/image107.png"/><Relationship Id="rId10" Type="http://schemas.openxmlformats.org/officeDocument/2006/relationships/image" Target="../media/image108.png"/><Relationship Id="rId11" Type="http://schemas.openxmlformats.org/officeDocument/2006/relationships/image" Target="../media/image10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3.png"/><Relationship Id="rId12" Type="http://schemas.openxmlformats.org/officeDocument/2006/relationships/image" Target="../media/image124.png"/><Relationship Id="rId13" Type="http://schemas.openxmlformats.org/officeDocument/2006/relationships/image" Target="../media/image125.png"/><Relationship Id="rId14" Type="http://schemas.openxmlformats.org/officeDocument/2006/relationships/image" Target="../media/image126.png"/><Relationship Id="rId15" Type="http://schemas.openxmlformats.org/officeDocument/2006/relationships/image" Target="../media/image127.png"/><Relationship Id="rId16" Type="http://schemas.openxmlformats.org/officeDocument/2006/relationships/image" Target="../media/image128.png"/><Relationship Id="rId17" Type="http://schemas.openxmlformats.org/officeDocument/2006/relationships/image" Target="../media/image12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m"/><Relationship Id="rId4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134.png"/><Relationship Id="rId7" Type="http://schemas.openxmlformats.org/officeDocument/2006/relationships/image" Target="../media/image49.png"/><Relationship Id="rId8" Type="http://schemas.openxmlformats.org/officeDocument/2006/relationships/image" Target="../media/image51.png"/><Relationship Id="rId9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13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3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f1s2demo.avi" TargetMode="External"/><Relationship Id="rId4" Type="http://schemas.openxmlformats.org/officeDocument/2006/relationships/video" Target="f1s2demo.avi" TargetMode="External"/><Relationship Id="rId5" Type="http://schemas.microsoft.com/office/2007/relationships/media" Target="f1s3demo.avi" TargetMode="External"/><Relationship Id="rId6" Type="http://schemas.openxmlformats.org/officeDocument/2006/relationships/video" Target="f1s3demo.avi" TargetMode="External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8.xml"/><Relationship Id="rId9" Type="http://schemas.openxmlformats.org/officeDocument/2006/relationships/image" Target="../media/image9.jpeg"/><Relationship Id="rId10" Type="http://schemas.openxmlformats.org/officeDocument/2006/relationships/image" Target="../media/image10.png"/><Relationship Id="rId1" Type="http://schemas.microsoft.com/office/2007/relationships/media" Target="f1s1demo.avi" TargetMode="External"/><Relationship Id="rId2" Type="http://schemas.openxmlformats.org/officeDocument/2006/relationships/video" Target="f1s1demo.av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7554A8C-688A-4B3A-9DA1-3AFB7EDA3BE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41800" y="1528560"/>
            <a:ext cx="8229600" cy="1739880"/>
          </a:xfrm>
        </p:spPr>
        <p:txBody>
          <a:bodyPr/>
          <a:lstStyle/>
          <a:p>
            <a:pPr lvl="0"/>
            <a:r>
              <a:rPr lang="en-US" sz="3600"/>
              <a:t>Developmental Strategies of</a:t>
            </a:r>
            <a:br>
              <a:rPr lang="en-US" sz="3600"/>
            </a:br>
            <a:r>
              <a:rPr lang="en-US" sz="3600"/>
              <a:t>Innate Learning in the </a:t>
            </a:r>
            <a:br>
              <a:rPr lang="en-US" sz="3600"/>
            </a:br>
            <a:r>
              <a:rPr lang="en-US" sz="3600"/>
              <a:t>Early Visual System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202480" y="3741120"/>
            <a:ext cx="4655520" cy="2207160"/>
          </a:xfrm>
        </p:spPr>
        <p:txBody>
          <a:bodyPr/>
          <a:lstStyle/>
          <a:p>
            <a:pPr lvl="0" algn="ctr"/>
            <a:r>
              <a:rPr lang="en-US" sz="2000"/>
              <a:t>Mark V. Albert</a:t>
            </a:r>
          </a:p>
          <a:p>
            <a:pPr lvl="0" algn="ctr"/>
            <a:endParaRPr lang="en-US" sz="2000"/>
          </a:p>
          <a:p>
            <a:pPr lvl="0" algn="ctr"/>
            <a:r>
              <a:rPr lang="en-US" sz="1800"/>
              <a:t>Field of Computational Biology and Department of Psychology</a:t>
            </a:r>
          </a:p>
          <a:p>
            <a:pPr lvl="0" algn="ctr"/>
            <a:r>
              <a:rPr lang="en-US" sz="1800"/>
              <a:t>Cornell University</a:t>
            </a:r>
          </a:p>
          <a:p>
            <a:pPr lvl="0" algn="ctr"/>
            <a:r>
              <a:rPr lang="en-US" sz="1800"/>
              <a:t>Aug 4, 2009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BA9D39B-AD98-479A-9634-FCC99540914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600"/>
              <a:t>Outline – Developmental strategies of innate learning...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85920" y="1039320"/>
            <a:ext cx="6324840" cy="54723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V1 neurophysiology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Adult response description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Developmental timeline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Role of spontaneous activity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 u="sng"/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Relevant modeling approaches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Retinal wave models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Neural modeling of V1 formation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Efficient coding of V1, general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>
              <a:solidFill>
                <a:srgbClr val="999999"/>
              </a:solidFill>
            </a:endParaRP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>
                <a:solidFill>
                  <a:srgbClr val="999999"/>
                </a:solidFill>
              </a:rPr>
              <a:t>Bridging the gap: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efficient coding ↔ spontaneous activity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Current monocular 'innate learning'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Binocular model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Future work: neurophysiology, neural modeling, and efficient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1143000"/>
            <a:ext cx="1523880" cy="13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3962520"/>
            <a:ext cx="1523880" cy="14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2438280"/>
            <a:ext cx="1523880" cy="15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2752CB0-A173-4A34-8A4E-65137EEFA8A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5200" y="92520"/>
            <a:ext cx="5065200" cy="1146960"/>
          </a:xfrm>
        </p:spPr>
        <p:txBody>
          <a:bodyPr/>
          <a:lstStyle/>
          <a:p>
            <a:pPr lvl="0"/>
            <a:r>
              <a:rPr lang="en-US" sz="3600"/>
              <a:t>Developmental timeline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1371599"/>
            <a:ext cx="4822200" cy="42562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901960" y="2467439"/>
            <a:ext cx="2012400" cy="3186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(Sengpiel, Kind 2002)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29800" y="86400"/>
            <a:ext cx="3657600" cy="69145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P0: Birth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P0-P21 to 25: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Retinal waves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(Wong 1993)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P16-P18: ocular dominance patches LGN → V1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(Crowley &amp; Katz 2000)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P23: orientation columns visible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(Chapman &amp; Stryker 1993)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P24-27: LGN spont. activity present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(Weliky &amp; Katz 1999)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P30-32: Eye opening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~P38: Direction selectivity first visible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(Li et al. 2006)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P42: maturation of orientation columns (with or without experience)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(White et al. 2001)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6" name="Straight Connector 5"/>
          <p:cNvSpPr/>
          <p:nvPr/>
        </p:nvSpPr>
        <p:spPr>
          <a:xfrm flipV="1">
            <a:off x="1243440" y="5524200"/>
            <a:ext cx="0" cy="876599"/>
          </a:xfrm>
          <a:prstGeom prst="line">
            <a:avLst/>
          </a:prstGeom>
          <a:noFill/>
          <a:ln w="109800">
            <a:solidFill>
              <a:srgbClr val="FF0000"/>
            </a:solidFill>
            <a:prstDash val="solid"/>
            <a:tailEnd type="arrow"/>
          </a:ln>
        </p:spPr>
        <p:txBody>
          <a:bodyPr vert="horz" lIns="144000" tIns="99000" rIns="144000" bIns="99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 flipV="1">
            <a:off x="2858760" y="5351400"/>
            <a:ext cx="0" cy="876600"/>
          </a:xfrm>
          <a:prstGeom prst="line">
            <a:avLst/>
          </a:prstGeom>
          <a:noFill/>
          <a:ln w="109800">
            <a:solidFill>
              <a:srgbClr val="FF0000"/>
            </a:solidFill>
            <a:prstDash val="solid"/>
            <a:tailEnd type="arrow"/>
          </a:ln>
        </p:spPr>
        <p:txBody>
          <a:bodyPr vert="horz" lIns="144000" tIns="99000" rIns="144000" bIns="99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1299600" y="4680000"/>
            <a:ext cx="1022400" cy="3852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18360">
            <a:solidFill>
              <a:srgbClr val="FF0000"/>
            </a:solidFill>
            <a:prstDash val="solid"/>
          </a:ln>
        </p:spPr>
        <p:txBody>
          <a:bodyPr vert="horz" lIns="99000" tIns="54000" rIns="99000" bIns="54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2021399" y="3236400"/>
            <a:ext cx="264600" cy="11430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18360">
            <a:solidFill>
              <a:srgbClr val="FF0000"/>
            </a:solidFill>
            <a:prstDash val="solid"/>
          </a:ln>
        </p:spPr>
        <p:txBody>
          <a:bodyPr vert="horz" lIns="99000" tIns="54000" rIns="99000" bIns="54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2442600" y="2971800"/>
            <a:ext cx="264600" cy="20574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18360">
            <a:solidFill>
              <a:srgbClr val="FF0000"/>
            </a:solidFill>
            <a:prstDash val="solid"/>
          </a:ln>
        </p:spPr>
        <p:txBody>
          <a:bodyPr vert="horz" lIns="99000" tIns="54000" rIns="99000" bIns="54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5948F8D-196C-4740-9F02-B3630AFB386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21200" y="164520"/>
            <a:ext cx="8229600" cy="1146960"/>
          </a:xfrm>
        </p:spPr>
        <p:txBody>
          <a:bodyPr/>
          <a:lstStyle/>
          <a:p>
            <a:pPr lvl="0"/>
            <a:r>
              <a:rPr lang="en-US"/>
              <a:t>The role of neural activity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14600" y="1372680"/>
            <a:ext cx="6172200" cy="47538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Ocular dominance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columns form without retinal activity (Chapman et al 1986 cat, Crowley &amp; Katz 2000 ferret...)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Later imbalanced activity → imbalanced eye representation in cortex: Retinal wave (Chapman et al 1986 cat), lid suture (Wiesel &amp; Hubel 1963, cat)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Orientation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selective cells are present prior to eye opening, but mature weeks later. (Chapman &amp; Stryker 1993)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Maturation occurs in the dark, but with more dark rearing they eventually disappear (White et al. 2001)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Exposure to overabundance of a particular orientation yielded double the cortical area (Sengpiel et al. 1999)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0000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Direction of motion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selectivity formation requires experience in ferret (Li et al. 2006)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Overabundance of an experienced direction yields more cells (Daw et al. 1976, cat)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8600" y="3079800"/>
            <a:ext cx="2057400" cy="1492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5000" y="4833360"/>
            <a:ext cx="2060999" cy="149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28600" y="1505519"/>
            <a:ext cx="2057400" cy="1173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9C64140-4F7C-446A-8B2C-E0A5F9B52BF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600"/>
              <a:t>Outline – Developmental strategies of innate learning...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85920" y="1039320"/>
            <a:ext cx="6324840" cy="54723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V1 neurophysiology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Adult response description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Developmental timeline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Role of spontaneous activity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 u="sng"/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/>
              <a:t>Relevant modeling approaches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Retinal wave models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Neural modeling of V1 formation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Efficient coding of V1, general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>
              <a:solidFill>
                <a:srgbClr val="999999"/>
              </a:solidFill>
            </a:endParaRP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>
                <a:solidFill>
                  <a:srgbClr val="999999"/>
                </a:solidFill>
              </a:rPr>
              <a:t>Bridging the gap: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efficient coding ↔ spontaneous activity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Current monocular 'innate learning'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Binocular model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Future work: neurophysiology, neural modeling, and efficient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1143000"/>
            <a:ext cx="1523880" cy="13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3962520"/>
            <a:ext cx="1523880" cy="14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2438280"/>
            <a:ext cx="1523880" cy="15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tinal waves -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8963A88-C387-4051-906D-DC6DB3587B9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838439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800"/>
              <a:t>Ubiquity of retinal waves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105520" y="1371599"/>
            <a:ext cx="1676160" cy="1576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073400" y="3822840"/>
            <a:ext cx="1641599" cy="2577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352680" y="1219320"/>
            <a:ext cx="141444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7010280" y="1371599"/>
            <a:ext cx="1905120" cy="2171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600960" y="4724280"/>
            <a:ext cx="2543039" cy="1490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Macintosh HD:Users:mva:research:presentations:spont_activity:final_IGERT_pres:cut_feller_movie.mov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57200" y="1447919"/>
            <a:ext cx="2133720" cy="1533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685799" y="4076640"/>
            <a:ext cx="2502000" cy="1866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06800" y="1281240"/>
            <a:ext cx="2612160" cy="18774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0400" y="3100320"/>
            <a:ext cx="197280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(Feller et al 1996)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295080" y="3083760"/>
            <a:ext cx="1662119" cy="27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TimesNewRomanPSMT" pitchFamily="17"/>
                <a:ea typeface="TimesNewRomanPSMT" pitchFamily="18"/>
                <a:cs typeface="TimesNewRomanPSMT" pitchFamily="18"/>
              </a:rPr>
              <a:t>(Galli &amp; Maffei 1988)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43000" y="5943600"/>
            <a:ext cx="1471680" cy="27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TimesNewRomanPSMT" pitchFamily="17"/>
                <a:ea typeface="TimesNewRomanPSMT" pitchFamily="18"/>
                <a:cs typeface="TimesNewRomanPSMT" pitchFamily="18"/>
              </a:rPr>
              <a:t>(Warland et al. 2006)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257800" y="2971800"/>
            <a:ext cx="1314720" cy="27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TimesNewRomanPSMT" pitchFamily="17"/>
                <a:ea typeface="TimesNewRomanPSMT" pitchFamily="18"/>
                <a:cs typeface="TimesNewRomanPSMT" pitchFamily="18"/>
              </a:rPr>
              <a:t>(Feller et al. 1996)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90840" y="6356160"/>
            <a:ext cx="1424159" cy="27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TimesNewRomanPSMT" pitchFamily="17"/>
                <a:ea typeface="TimesNewRomanPSMT" pitchFamily="18"/>
                <a:cs typeface="TimesNewRomanPSMT" pitchFamily="18"/>
              </a:rPr>
              <a:t>(Meister et al. 1991)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72600" y="3612960"/>
            <a:ext cx="2242800" cy="27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TimesNewRomanPSMT" pitchFamily="17"/>
                <a:ea typeface="TimesNewRomanPSMT" pitchFamily="18"/>
                <a:cs typeface="TimesNewRomanPSMT" pitchFamily="18"/>
              </a:rPr>
              <a:t>(Catsicas et al. 1998, Wong 1998)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71360" y="6172200"/>
            <a:ext cx="1986840" cy="2732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TimesNewRomanPSMT" pitchFamily="17"/>
                <a:ea typeface="TimesNewRomanPSMT" pitchFamily="18"/>
                <a:cs typeface="TimesNewRomanPSMT" pitchFamily="18"/>
              </a:rPr>
              <a:t>(Sernagor &amp; Grzywacz 1993)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The Retina - biology of retinal wa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84EEED3-F482-41AE-995C-7CEFE0B7CF4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04560" y="228240"/>
            <a:ext cx="8381879" cy="76248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/>
              <a:t>The Retina - biology of retinal waves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51880" y="1174680"/>
            <a:ext cx="6267600" cy="525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/>
          <p:cNvSpPr/>
          <p:nvPr/>
        </p:nvSpPr>
        <p:spPr>
          <a:xfrm>
            <a:off x="4802400" y="2514600"/>
            <a:ext cx="685799" cy="20574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54720">
            <a:solidFill>
              <a:srgbClr val="FF0000"/>
            </a:solidFill>
            <a:prstDash val="solid"/>
          </a:ln>
        </p:spPr>
        <p:txBody>
          <a:bodyPr vert="horz" lIns="117000" tIns="72000" rIns="117000" bIns="72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086600" y="1732680"/>
            <a:ext cx="2021039" cy="192491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Layers: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Amacrine Cells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Ganglion Cells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51320" y="3849480"/>
            <a:ext cx="1836719" cy="13201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nalogies to Retinal Wave Model (Butts, Feller 1999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746AEB8-3BA7-43EC-9BD3-E45E932DC60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6839" y="228240"/>
            <a:ext cx="8458200" cy="6861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200"/>
              <a:t>Retinal Wave Model (Butts et al. 1999)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042799" y="1943280"/>
            <a:ext cx="5029200" cy="4095720"/>
          </a:xfrm>
        </p:spPr>
        <p:txBody>
          <a:bodyPr wrap="square" anchor="t" anchorCtr="0">
            <a:spAutoFit/>
          </a:bodyPr>
          <a:lstStyle/>
          <a:p>
            <a:pPr lvl="0"/>
            <a:r>
              <a:rPr lang="en-US" sz="2800"/>
              <a:t>Amacrine cell layer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Cells in one of three states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Random, spontaneous firing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Wave propagation by thresholded local pooling</a:t>
            </a:r>
          </a:p>
          <a:p>
            <a:pPr marL="0" lvl="2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Limited by dendritic field size </a:t>
            </a:r>
            <a:r>
              <a:rPr lang="en-US"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(like ‘r’ in our technique)</a:t>
            </a:r>
          </a:p>
          <a:p>
            <a:pPr marL="0" lvl="2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Threshold neighbors for excitation</a:t>
            </a:r>
          </a:p>
          <a:p>
            <a:pPr marL="0" lvl="2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(like ‘t’ in our technique)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3520" y="1600200"/>
            <a:ext cx="3276359" cy="195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34600" y="3854160"/>
            <a:ext cx="3351600" cy="1957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901800" y="878400"/>
            <a:ext cx="7772400" cy="4572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(In red: related parameters in the 3-parameter pattern generation)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tinal Wave Model - propag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BBFFD4B-61CD-43AC-82C1-8DEA4203B4F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80880" y="-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800"/>
              <a:t>Retinal Wave Model – fraction of recruitable cells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47200" y="1179000"/>
            <a:ext cx="3429000" cy="22701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448"/>
              </a:spcBef>
            </a:pPr>
            <a:r>
              <a:rPr lang="en-US" sz="2000"/>
              <a:t>Instantaneous wave propagation depends upon a single parameter:</a:t>
            </a:r>
          </a:p>
          <a:p>
            <a:pPr lvl="0">
              <a:lnSpc>
                <a:spcPct val="90000"/>
              </a:lnSpc>
              <a:spcBef>
                <a:spcPts val="448"/>
              </a:spcBef>
            </a:pPr>
            <a:endParaRPr lang="en-US" sz="600" u="sng"/>
          </a:p>
          <a:p>
            <a:pPr lvl="0">
              <a:lnSpc>
                <a:spcPct val="90000"/>
              </a:lnSpc>
              <a:spcBef>
                <a:spcPts val="448"/>
              </a:spcBef>
            </a:pPr>
            <a:r>
              <a:rPr lang="en-US" sz="2000"/>
              <a:t>the fraction of recruitable amacrine cells.</a:t>
            </a:r>
          </a:p>
          <a:p>
            <a:pPr lvl="0">
              <a:lnSpc>
                <a:spcPct val="90000"/>
              </a:lnSpc>
              <a:spcBef>
                <a:spcPts val="448"/>
              </a:spcBef>
            </a:pPr>
            <a:r>
              <a:rPr lang="en-US" sz="2000">
                <a:solidFill>
                  <a:srgbClr val="FF0000"/>
                </a:solidFill>
              </a:rPr>
              <a:t>Similar to ‘p’ in our technique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73800" y="3723480"/>
            <a:ext cx="3429000" cy="2821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9600" y="1143000"/>
            <a:ext cx="210240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89520" y="3913920"/>
            <a:ext cx="2048040" cy="2438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743199" y="3913920"/>
            <a:ext cx="2107439" cy="24382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1780200" y="1274400"/>
            <a:ext cx="625680" cy="364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Map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312200" y="4654800"/>
            <a:ext cx="114696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Predicted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670200" y="4618800"/>
            <a:ext cx="1197359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Simulated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69400" y="3265920"/>
            <a:ext cx="214200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Wave speed vs. “p”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85799" y="6400799"/>
            <a:ext cx="2593080" cy="2728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(Butts, Feller, Shatz, Rokhsar 1999)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715000" y="1359000"/>
            <a:ext cx="3200400" cy="18288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Note: this is a by-product in the Butts model, 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but a fixed parameter in our generated patterns.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gure 1. Experimental and theoretical 2D spontaneous activity images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83B8ED2-3E5E-48ED-A943-DBBB6788E25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6200" y="1371599"/>
            <a:ext cx="4343400" cy="50292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57200" y="156240"/>
            <a:ext cx="8229600" cy="1143360"/>
          </a:xfrm>
        </p:spPr>
        <p:txBody>
          <a:bodyPr wrap="square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/>
              <a:t>The result: images of spontaneous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19120" y="1716480"/>
            <a:ext cx="37368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68599" y="1756800"/>
            <a:ext cx="2949839" cy="5778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Experimental waves, ferret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(Feller et al 1996)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599" y="2876400"/>
            <a:ext cx="228600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Model waves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</a:t>
            </a: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(Butts et al 1999)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200" y="3938400"/>
            <a:ext cx="2633039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Model wave extent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</a:t>
            </a: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(Godfrey &amp; Swindale 2007)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200" y="4982400"/>
            <a:ext cx="2836800" cy="8521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Pattern wave extent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</a:t>
            </a: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(Albert, Schnabel, Field 2008)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(p = 0.55, r = 3, t = 6)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FEA6954-57D8-4F29-A96D-F285982B2F2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600"/>
              <a:t>Outline – Developmental strategies of innate learning...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85920" y="1039320"/>
            <a:ext cx="6324840" cy="54723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V1 neurophysiology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Adult response description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Developmental timeline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Role of spontaneous activity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 u="sng"/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Relevant modeling approaches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Retinal wave models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Neural modeling of V1 formation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Efficient coding of V1, general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>
              <a:solidFill>
                <a:srgbClr val="999999"/>
              </a:solidFill>
            </a:endParaRP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>
                <a:solidFill>
                  <a:srgbClr val="999999"/>
                </a:solidFill>
              </a:rPr>
              <a:t>Bridging the gap: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efficient coding ↔ spontaneous activity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Current monocular 'innate learning'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Binocular model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Future work: neurophysiology, neural modeling, and efficient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1143000"/>
            <a:ext cx="1523880" cy="13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3962520"/>
            <a:ext cx="1523880" cy="14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2438280"/>
            <a:ext cx="1523880" cy="15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nate Visual Learning: through spontaneous activity 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6BCACE1-4046-4D8D-BBDB-C330EF22352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33520" y="22824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200"/>
              <a:t>Developmental Strategies of Innate Learning in the Early Visual System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400799" y="2057400"/>
            <a:ext cx="16002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/>
          <p:cNvSpPr/>
          <p:nvPr/>
        </p:nvSpPr>
        <p:spPr>
          <a:xfrm>
            <a:off x="5435280" y="5943600"/>
            <a:ext cx="277308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657600" y="2057400"/>
            <a:ext cx="169956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143000" y="2057400"/>
            <a:ext cx="1648800" cy="16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1143000" y="4048559"/>
            <a:ext cx="4343400" cy="59328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Innate: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prior to visual experience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71800" y="4870440"/>
            <a:ext cx="685799" cy="45611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7600" y="4847400"/>
            <a:ext cx="4343400" cy="639000"/>
          </a:xfrm>
          <a:prstGeom prst="rect">
            <a:avLst/>
          </a:prstGeom>
          <a:solidFill>
            <a:srgbClr val="0047FF"/>
          </a:solidFill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Learned: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activity-based refinement, as done by natural experience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3200400" y="1371599"/>
            <a:ext cx="2514600" cy="48006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109800">
            <a:solidFill>
              <a:srgbClr val="FF0000"/>
            </a:solidFill>
            <a:prstDash val="solid"/>
          </a:ln>
        </p:spPr>
        <p:txBody>
          <a:bodyPr vert="horz" lIns="144000" tIns="99000" rIns="144000" bIns="99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B917F29-FC35-447C-B163-75BB7BF37B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86000" y="241920"/>
            <a:ext cx="6400799" cy="703440"/>
          </a:xfrm>
        </p:spPr>
        <p:txBody>
          <a:bodyPr/>
          <a:lstStyle/>
          <a:p>
            <a:pPr lvl="0"/>
            <a:r>
              <a:rPr lang="en-US" sz="4000"/>
              <a:t>Models of V1 formation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451400" y="1717560"/>
            <a:ext cx="4572000" cy="4529880"/>
          </a:xfrm>
        </p:spPr>
        <p:txBody>
          <a:bodyPr/>
          <a:lstStyle/>
          <a:p>
            <a:pPr lvl="0"/>
            <a:r>
              <a:rPr lang="en-US" sz="1800" u="sng"/>
              <a:t>Selected Models</a:t>
            </a:r>
          </a:p>
          <a:p>
            <a:pPr lvl="0"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800"/>
              <a:t>von der Malsburg (OR, 1973; OR/OC, 1976)</a:t>
            </a:r>
          </a:p>
          <a:p>
            <a:pPr lvl="0"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800"/>
              <a:t>Linsker (OR, 1986)</a:t>
            </a:r>
          </a:p>
          <a:p>
            <a:pPr lvl="0"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800"/>
              <a:t>Miller (+Erwin: OR/OC, 1995)</a:t>
            </a:r>
          </a:p>
          <a:p>
            <a:pPr lvl="0"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800"/>
              <a:t>Goodhill  (OD, 1990; +Carriera-Perpinan OR/OC/DR/SF, 2005)</a:t>
            </a:r>
          </a:p>
          <a:p>
            <a:pPr lvl="0"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800"/>
              <a:t>Bednar &amp; Miikkulainen (OR/DR: 2003, OR/DR/OC, 2006)</a:t>
            </a:r>
          </a:p>
          <a:p>
            <a:pPr lvl="0"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800"/>
              <a:t>...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453760" y="3892320"/>
            <a:ext cx="1559160" cy="239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800600" y="5301719"/>
            <a:ext cx="4343400" cy="8218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OR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ientation,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OC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ular dominance,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D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i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R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ection of Motion,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S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patial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F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requency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0359" y="3977640"/>
            <a:ext cx="2057400" cy="24220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Reviews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500" b="0" i="0" u="sng" strike="noStrike" baseline="0">
              <a:ln>
                <a:noFill/>
              </a:ln>
              <a:solidFill>
                <a:srgbClr val="FFFF66"/>
              </a:solidFill>
              <a:uFillTx/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(Erwin, Obermeyer, Schulten 1995)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5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(Swindale 1996)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5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(Miikkulainen, Bednar, Choe, Sirosh 2005)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92680" y="941040"/>
            <a:ext cx="1993320" cy="240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372319" y="1249559"/>
            <a:ext cx="2056680" cy="2323440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59640" y="2044800"/>
            <a:ext cx="1955160" cy="1497959"/>
          </a:xfrm>
          <a:prstGeom prst="rect">
            <a:avLst/>
          </a:prstGeom>
          <a:noFill/>
          <a:ln w="36720">
            <a:solidFill>
              <a:srgbClr val="000000"/>
            </a:solidFill>
            <a:prstDash val="solid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892AE28-320F-4985-93D2-7EC8C4B8C67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pPr lvl="0"/>
            <a:r>
              <a:rPr lang="en-US" sz="3600"/>
              <a:t>Spontaneous activity ↔ V1 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5760" y="2851200"/>
            <a:ext cx="1747439" cy="5468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Linsker (1986):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uncorrelated noise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26400" y="1443600"/>
            <a:ext cx="1600200" cy="130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818800" y="1371599"/>
            <a:ext cx="1513800" cy="15868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2662200" y="2972879"/>
            <a:ext cx="2163600" cy="7750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Bednar &amp;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Miikkulainen (2004)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Circular disks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9800" y="4105080"/>
            <a:ext cx="1626480" cy="133272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457200" y="5533200"/>
            <a:ext cx="1704600" cy="5468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von der Malsburg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(1973)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75320" y="4047119"/>
            <a:ext cx="1239480" cy="761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875320" y="4754160"/>
            <a:ext cx="1239480" cy="73223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2274480" y="5556960"/>
            <a:ext cx="2276280" cy="54684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Grabska-Barwinska &amp;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Von der Malsburg (2008)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378400" y="4174200"/>
            <a:ext cx="2640960" cy="13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/>
          <p:cNvSpPr txBox="1"/>
          <p:nvPr/>
        </p:nvSpPr>
        <p:spPr>
          <a:xfrm>
            <a:off x="5649120" y="5612760"/>
            <a:ext cx="1779480" cy="7750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Miller et al. (1989)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Defined correlation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functions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00600" y="1404360"/>
            <a:ext cx="4343400" cy="24364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Inherent tradeoff between constraints in learning model and activity statistics.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2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For this reason, the neural map models are less informative about spontaneous activity.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D2F4814-D34F-4772-9910-C4FC1E0537F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600"/>
              <a:t>Outline – Developmental strategies of innate learning...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85920" y="1039320"/>
            <a:ext cx="6324840" cy="54723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V1 neurophysiology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Adult response description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Developmental timeline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Role of spontaneous activity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 u="sng"/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Relevant modeling approaches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Retinal wave models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Neural modeling of V1 formation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Efficient coding of V1, general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>
              <a:solidFill>
                <a:srgbClr val="999999"/>
              </a:solidFill>
            </a:endParaRP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>
                <a:solidFill>
                  <a:srgbClr val="999999"/>
                </a:solidFill>
              </a:rPr>
              <a:t>Bridging the gap: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efficient coding ↔ spontaneous activity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Current monocular 'innate learning'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Binocular model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Future work: neurophysiology, neural modeling, and efficient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1143000"/>
            <a:ext cx="1523880" cy="13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3962520"/>
            <a:ext cx="1523880" cy="14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2438280"/>
            <a:ext cx="1523880" cy="15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fficient coding 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93F7CDD-DEFF-48C2-A4D4-540B850F04A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30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Efficient coding Hypothesis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4572000"/>
            <a:ext cx="8229600" cy="160632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697"/>
              </a:spcBef>
            </a:pPr>
            <a:r>
              <a:rPr lang="en-US" sz="2800"/>
              <a:t>The goal of early sensory systems is to reduce the amount of redundancy in the neural code </a:t>
            </a:r>
            <a:r>
              <a:rPr lang="en-US" sz="2400"/>
              <a:t>(Attneave ‘54, Barlow ‘69)</a:t>
            </a:r>
          </a:p>
          <a:p>
            <a:pPr marL="0" lvl="1" indent="0">
              <a:spcBef>
                <a:spcPts val="598"/>
              </a:spcBef>
              <a:buNone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0400" y="1265400"/>
            <a:ext cx="3429000" cy="137159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The visual system can be understood using different levels of analysis.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18400" y="1670400"/>
            <a:ext cx="3373560" cy="22248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Marr's level of analysis: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1. Hardware, imlementation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2. Representation, algorithm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3. Computational Theory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887200" y="3886200"/>
            <a:ext cx="1828440" cy="45683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080" h="1270" fill="none">
                <a:moveTo>
                  <a:pt x="5080" y="0"/>
                </a:moveTo>
                <a:lnTo>
                  <a:pt x="0" y="127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  <a:tailEnd type="arrow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1200" y="2815200"/>
            <a:ext cx="2520000" cy="8218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V1 map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formation models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3429000" y="3056400"/>
            <a:ext cx="1479240" cy="1436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110" h="400" fill="none">
                <a:moveTo>
                  <a:pt x="4110" y="0"/>
                </a:moveTo>
                <a:lnTo>
                  <a:pt x="0" y="40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  <a:tailEnd type="arrow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4620600" y="3272400"/>
            <a:ext cx="3886200" cy="9144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18360">
            <a:solidFill>
              <a:srgbClr val="FF0000"/>
            </a:solidFill>
            <a:prstDash val="solid"/>
          </a:ln>
        </p:spPr>
        <p:txBody>
          <a:bodyPr vert="horz" lIns="99000" tIns="54000" rIns="99000" bIns="54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parse coding and 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5977D0A-C2FB-45CC-9B02-B585DEC8697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2320"/>
            <a:ext cx="8229600" cy="892079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Efficient coding approaches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63320" y="3593520"/>
            <a:ext cx="1536480" cy="134568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/>
          <p:cNvSpPr/>
          <p:nvPr/>
        </p:nvSpPr>
        <p:spPr>
          <a:xfrm>
            <a:off x="3669120" y="3349080"/>
            <a:ext cx="417096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Sparse coding: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(Olshausen &amp; Field 1996)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3765960" y="3806280"/>
            <a:ext cx="552384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Have fewest neurons highly active at a time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(as opposed to compact coding)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3673439" y="4568040"/>
            <a:ext cx="4516560" cy="627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Independent Components Analysis: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		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(Bell &amp; Sejnowski 1997)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3809520" y="5173560"/>
            <a:ext cx="4542479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Make the neural responses as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statistically independent as possible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1427760" y="5964479"/>
            <a:ext cx="723384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For practical purposes: these approaches are fairly similar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914400" y="5052960"/>
            <a:ext cx="2514600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1147320" y="5205240"/>
            <a:ext cx="2222280" cy="5101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p(f</a:t>
            </a:r>
            <a:r>
              <a:rPr lang="en-US" sz="1800" b="0" i="0" u="none" strike="noStrike" baseline="-2500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, f</a:t>
            </a:r>
            <a:r>
              <a:rPr lang="en-US" sz="1800" b="0" i="0" u="none" strike="noStrike" baseline="-2500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) = p(f</a:t>
            </a:r>
            <a:r>
              <a:rPr lang="en-US" sz="1800" b="0" i="0" u="none" strike="noStrike" baseline="-2500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1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) p(f</a:t>
            </a:r>
            <a:r>
              <a:rPr lang="en-US" sz="1800" b="0" i="0" u="none" strike="noStrike" baseline="-2500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2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371599" y="1461599"/>
            <a:ext cx="2286000" cy="1721160"/>
          </a:xfrm>
          <a:prstGeom prst="rect">
            <a:avLst/>
          </a:prstGeom>
          <a:noFill/>
          <a:ln w="36720">
            <a:solidFill>
              <a:srgbClr val="666666"/>
            </a:solidFill>
            <a:prstDash val="solid"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936320" y="1424159"/>
            <a:ext cx="2378880" cy="1776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traight Connector 12"/>
          <p:cNvSpPr/>
          <p:nvPr/>
        </p:nvSpPr>
        <p:spPr>
          <a:xfrm>
            <a:off x="3994200" y="2340000"/>
            <a:ext cx="685800" cy="0"/>
          </a:xfrm>
          <a:prstGeom prst="line">
            <a:avLst/>
          </a:prstGeom>
          <a:noFill/>
          <a:ln w="7632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4" name="Straight Connector 13"/>
          <p:cNvSpPr/>
          <p:nvPr/>
        </p:nvSpPr>
        <p:spPr>
          <a:xfrm>
            <a:off x="349200" y="3357000"/>
            <a:ext cx="8458199" cy="0"/>
          </a:xfrm>
          <a:prstGeom prst="line">
            <a:avLst/>
          </a:prstGeom>
          <a:noFill/>
          <a:ln w="0">
            <a:solidFill>
              <a:srgbClr val="80808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1800" y="934559"/>
            <a:ext cx="7523280" cy="3952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Ecological goal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: efficiently encode our natural environment, and...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E600396-87E8-4AEE-9437-EE320918EA0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600"/>
              <a:t>Outline – Developmental strategies of innate learning...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85920" y="1039320"/>
            <a:ext cx="6324840" cy="54723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V1 neurophysiology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Adult response description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Developmental timeline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Role of spontaneous activity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 u="sng"/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Relevant modeling approaches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Retinal wave models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Neural modeling of V1 formation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Efficient coding of V1, general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>
              <a:solidFill>
                <a:srgbClr val="999999"/>
              </a:solidFill>
            </a:endParaRP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/>
              <a:t>Bridging the gap: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/>
              <a:t>efficient coding ↔ spontaneous activity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Current monocular 'innate learning'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Binocular model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Future work: neurophysiology, neural modeling, and efficient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1143000"/>
            <a:ext cx="1523880" cy="13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3962520"/>
            <a:ext cx="1523880" cy="14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2438280"/>
            <a:ext cx="1523880" cy="15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8436AE6-EA87-41AE-A8D5-360B2861D9D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86200" y="1371599"/>
            <a:ext cx="4343400" cy="50292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57200" y="156240"/>
            <a:ext cx="8229600" cy="1143360"/>
          </a:xfrm>
        </p:spPr>
        <p:txBody>
          <a:bodyPr wrap="square" anchorCtr="0">
            <a:spAutoFit/>
          </a:bodyPr>
          <a:lstStyle/>
          <a:p>
            <a:pPr lvl="0">
              <a:lnSpc>
                <a:spcPct val="80000"/>
              </a:lnSpc>
            </a:pPr>
            <a:r>
              <a:rPr lang="en-US" sz="3200"/>
              <a:t>Recall: images of spontaneous activity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19120" y="1716480"/>
            <a:ext cx="3736800" cy="434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768599" y="1756800"/>
            <a:ext cx="2949839" cy="5778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Experimental waves, ferret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(Feller et al 1996)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2599" y="2876400"/>
            <a:ext cx="228600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Model waves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</a:t>
            </a: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(Butts et al 1999)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5200" y="3938400"/>
            <a:ext cx="2633039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Model wave extent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</a:t>
            </a: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(Godfrey &amp; Swindale 2007)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45200" y="4982400"/>
            <a:ext cx="2836800" cy="8521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Pattern wave extent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</a:t>
            </a: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(Albert, Schnabel, Field 2008)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(p = 0.55, r = 3, t = 6)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3657600" y="4800600"/>
            <a:ext cx="5257800" cy="18288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54720">
            <a:solidFill>
              <a:srgbClr val="FF0000"/>
            </a:solidFill>
            <a:prstDash val="solid"/>
          </a:ln>
        </p:spPr>
        <p:txBody>
          <a:bodyPr vert="horz" lIns="117000" tIns="72000" rIns="117000" bIns="72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E772544-EA26-44A2-AE77-C8B7005CC06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600200"/>
            <a:ext cx="3657600" cy="48006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pPr lvl="0"/>
            <a:r>
              <a:rPr lang="en-US" sz="2600"/>
              <a:t>The patterns have relevant statistical </a:t>
            </a:r>
            <a:br>
              <a:rPr lang="en-US" sz="2600"/>
            </a:br>
            <a:r>
              <a:rPr lang="en-US" sz="2600"/>
              <a:t>properties for training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75360" y="1859039"/>
            <a:ext cx="3210840" cy="42350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4380120" y="1969560"/>
            <a:ext cx="326844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Natural images, sparse coding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(Olshausen &amp; Field 1996)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59960" y="3092400"/>
            <a:ext cx="326844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Natural images, ICA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(van Hateren image database)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59960" y="4197600"/>
            <a:ext cx="292536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Retinal wave images, ICA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(Godfrey &amp; Swindale 2007)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92000" y="5149800"/>
            <a:ext cx="3204360" cy="86723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3-Parameter model, ICA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(Albert, Schnabel, Field 2008)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Helvetica" pitchFamily="33"/>
                <a:ea typeface="Helvetica" pitchFamily="34"/>
                <a:cs typeface="Helvetica" pitchFamily="34"/>
              </a:rPr>
              <a:t>(p = 0.7, r = 3, t = 8)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228600" y="4800600"/>
            <a:ext cx="4114800" cy="18288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il" t="it" r="ir" b="ib"/>
            <a:pathLst>
              <a:path>
                <a:moveTo>
                  <a:pt x="l" y="vc"/>
                </a:moveTo>
                <a:arcTo wR="wd2" hR="hd2" stAng="cd2" swAng="cd4"/>
                <a:arcTo wR="wd2" hR="hd2" stAng="3cd4" swAng="cd4"/>
                <a:arcTo wR="wd2" hR="hd2" stAng="0" swAng="cd4"/>
                <a:arcTo wR="wd2" hR="hd2" stAng="cd4" swAng="cd4"/>
                <a:close/>
              </a:path>
            </a:pathLst>
          </a:custGeom>
          <a:noFill/>
          <a:ln w="54720">
            <a:solidFill>
              <a:srgbClr val="FF0000"/>
            </a:solidFill>
            <a:prstDash val="solid"/>
          </a:ln>
        </p:spPr>
        <p:txBody>
          <a:bodyPr vert="horz" lIns="117000" tIns="72000" rIns="117000" bIns="72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hase diagram (r=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4808DF4-3B09-4019-970E-1FA2DA6A339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48840" y="202320"/>
            <a:ext cx="624852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Parameter variation</a:t>
            </a:r>
            <a:r>
              <a:rPr lang="en-US"/>
              <a:t> </a:t>
            </a:r>
            <a:r>
              <a:rPr lang="en-US" sz="2800"/>
              <a:t>(r=3)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799" y="1339920"/>
            <a:ext cx="5816520" cy="4749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295280" y="1873080"/>
            <a:ext cx="1676519" cy="1684440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858000" y="550080"/>
            <a:ext cx="1910160" cy="1905120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858000" y="2635200"/>
            <a:ext cx="1905120" cy="1905120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858000" y="4724280"/>
            <a:ext cx="1897200" cy="1911599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267080" y="3701880"/>
            <a:ext cx="1882800" cy="1892519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sp>
        <p:nvSpPr>
          <p:cNvPr id="9" name="Freeform: Shape 8"/>
          <p:cNvSpPr/>
          <p:nvPr/>
        </p:nvSpPr>
        <p:spPr>
          <a:xfrm>
            <a:off x="1219320" y="3625920"/>
            <a:ext cx="380520" cy="1752119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8" h="4868" fill="none">
                <a:moveTo>
                  <a:pt x="1058" y="0"/>
                </a:moveTo>
                <a:lnTo>
                  <a:pt x="0" y="4868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5562720" y="2177640"/>
            <a:ext cx="609120" cy="19807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693" h="5503" fill="none">
                <a:moveTo>
                  <a:pt x="0" y="5503"/>
                </a:moveTo>
                <a:lnTo>
                  <a:pt x="1693" y="0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3429000" y="1111320"/>
            <a:ext cx="3276359" cy="25142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102" h="6985" fill="none">
                <a:moveTo>
                  <a:pt x="9102" y="0"/>
                </a:moveTo>
                <a:lnTo>
                  <a:pt x="0" y="6985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2" name="Freeform: Shape 11"/>
          <p:cNvSpPr/>
          <p:nvPr/>
        </p:nvSpPr>
        <p:spPr>
          <a:xfrm>
            <a:off x="3428639" y="3473279"/>
            <a:ext cx="3352320" cy="30456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3" h="847" fill="none">
                <a:moveTo>
                  <a:pt x="9313" y="0"/>
                </a:moveTo>
                <a:lnTo>
                  <a:pt x="0" y="847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3428639" y="3930479"/>
            <a:ext cx="3352320" cy="1523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9313" h="4234" fill="none">
                <a:moveTo>
                  <a:pt x="9313" y="4234"/>
                </a:moveTo>
                <a:lnTo>
                  <a:pt x="0" y="0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600" y="3285000"/>
            <a:ext cx="587520" cy="8215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29000" y="6036479"/>
            <a:ext cx="552600" cy="8215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EE93225-0218-4114-B058-7DD751115F1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29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3800" y="1323000"/>
            <a:ext cx="8229600" cy="5029200"/>
          </a:xfrm>
          <a:prstGeom prst="rect">
            <a:avLst/>
          </a:prstGeom>
          <a:solidFill>
            <a:srgbClr val="FFFFFF"/>
          </a:solidFill>
          <a:ln w="0">
            <a:solidFill>
              <a:srgbClr val="333333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93200" y="128520"/>
            <a:ext cx="8229600" cy="1146960"/>
          </a:xfrm>
        </p:spPr>
        <p:txBody>
          <a:bodyPr/>
          <a:lstStyle/>
          <a:p>
            <a:pPr lvl="0"/>
            <a:r>
              <a:rPr lang="en-US" sz="3600"/>
              <a:t>Example: receptive field variation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818280" y="1614960"/>
            <a:ext cx="7686720" cy="4508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7B23896-CF86-47DE-B106-429DB18636A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pPr lvl="0"/>
            <a:r>
              <a:rPr lang="en-US"/>
              <a:t>Motivation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72840" y="1402199"/>
            <a:ext cx="8229600" cy="1341000"/>
          </a:xfrm>
        </p:spPr>
        <p:txBody>
          <a:bodyPr/>
          <a:lstStyle/>
          <a:p>
            <a:pPr lvl="0"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2000" b="1">
                <a:latin typeface="Arial" pitchFamily="34"/>
              </a:rPr>
              <a:t>The principle of innate learning: </a:t>
            </a:r>
            <a:r>
              <a:rPr lang="en-US" sz="2000">
                <a:latin typeface="Arial" pitchFamily="34"/>
              </a:rPr>
              <a:t>spontaneous patterns of neural activity are used to train or refine a sensory system in an analogous way to how the system can adapt based on natural experience.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28800" y="2743199"/>
            <a:ext cx="109512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5799" y="2743199"/>
            <a:ext cx="6629400" cy="6249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4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Main advantage: Parsimony</a:t>
            </a:r>
          </a:p>
        </p:txBody>
      </p:sp>
      <p:sp>
        <p:nvSpPr>
          <p:cNvPr id="6" name="Rectangle 5"/>
          <p:cNvSpPr/>
          <p:nvPr/>
        </p:nvSpPr>
        <p:spPr>
          <a:xfrm>
            <a:off x="2851920" y="4343400"/>
            <a:ext cx="5029200" cy="1371599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5378400" y="5029200"/>
            <a:ext cx="0" cy="685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905" fill="none">
                <a:moveTo>
                  <a:pt x="0" y="1905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2851920" y="5029200"/>
            <a:ext cx="502884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970" fill="none">
                <a:moveTo>
                  <a:pt x="13970" y="0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4520" y="5191920"/>
            <a:ext cx="114696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Algorithm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14400" y="4489560"/>
            <a:ext cx="161640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Neural activity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35240" y="3891240"/>
            <a:ext cx="1858679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Pre eye-opening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656320" y="3886200"/>
            <a:ext cx="195912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Post eye-opening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72520" y="4501800"/>
            <a:ext cx="230364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Spontaneous Activity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607360" y="4492080"/>
            <a:ext cx="198072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Visual experience</a:t>
            </a:r>
          </a:p>
        </p:txBody>
      </p:sp>
      <p:sp>
        <p:nvSpPr>
          <p:cNvPr id="15" name="Freeform: Shape 14"/>
          <p:cNvSpPr/>
          <p:nvPr/>
        </p:nvSpPr>
        <p:spPr>
          <a:xfrm>
            <a:off x="5378400" y="4343400"/>
            <a:ext cx="0" cy="685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905" fill="none">
                <a:moveTo>
                  <a:pt x="0" y="1905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6" name="Freeform: Shape 15"/>
          <p:cNvSpPr/>
          <p:nvPr/>
        </p:nvSpPr>
        <p:spPr>
          <a:xfrm>
            <a:off x="5378400" y="4343400"/>
            <a:ext cx="0" cy="685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905" fill="none">
                <a:moveTo>
                  <a:pt x="0" y="1905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custDash>
              <a:ds d="197000" sp="197000"/>
            </a:custDash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64880" y="5222160"/>
            <a:ext cx="2460600" cy="333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Activity-based refinement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32880" y="5186160"/>
            <a:ext cx="107064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Learning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66399" y="5247360"/>
            <a:ext cx="4623120" cy="333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Activity-based learning (e.g. efficient coding here)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42E9EFB-26F8-40FA-B903-BD8668C474D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92520"/>
            <a:ext cx="8229600" cy="1146960"/>
          </a:xfrm>
        </p:spPr>
        <p:txBody>
          <a:bodyPr/>
          <a:lstStyle/>
          <a:p>
            <a:pPr lvl="0"/>
            <a:r>
              <a:rPr lang="en-US"/>
              <a:t>The role of LGN/V1 activity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00600" y="1204200"/>
            <a:ext cx="3886200" cy="5524920"/>
          </a:xfrm>
        </p:spPr>
        <p:txBody>
          <a:bodyPr/>
          <a:lstStyle/>
          <a:p>
            <a:pPr lvl="0">
              <a:lnSpc>
                <a:spcPct val="90000"/>
              </a:lnSpc>
              <a:spcBef>
                <a:spcPts val="499"/>
              </a:spcBef>
            </a:pPr>
            <a:r>
              <a:rPr lang="en-US" sz="2400"/>
              <a:t>Correlation between eye-specific layers (with V1 feedback)</a:t>
            </a:r>
          </a:p>
          <a:p>
            <a:pPr lvl="0"/>
            <a:endParaRPr lang="en-US" sz="2400"/>
          </a:p>
          <a:p>
            <a:pPr lvl="0">
              <a:lnSpc>
                <a:spcPct val="90000"/>
              </a:lnSpc>
              <a:spcBef>
                <a:spcPts val="499"/>
              </a:spcBef>
            </a:pPr>
            <a:r>
              <a:rPr lang="en-US" sz="2000"/>
              <a:t>Silencing experiments: e.g.: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Binocular enucleation does not prevent ocular dominance column formation (Crowley &amp; Katz 1999)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TTX in Cortex prevents orientation maturation: (Chapman &amp; Stryker 1993)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 sz="1800"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lvl="0"/>
            <a:r>
              <a:rPr lang="en-US" sz="2000"/>
              <a:t>Hypothesized noisy wavefronts of activity</a:t>
            </a:r>
          </a:p>
          <a:p>
            <a:pPr lvl="0"/>
            <a:endParaRPr lang="en-US" sz="24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38119" y="1122840"/>
            <a:ext cx="2377080" cy="2547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23360" y="2102400"/>
            <a:ext cx="2564639" cy="2856600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88880" y="3700440"/>
            <a:ext cx="2025719" cy="2928959"/>
          </a:xfrm>
          <a:prstGeom prst="rect">
            <a:avLst/>
          </a:prstGeom>
          <a:noFill/>
          <a:ln w="36720">
            <a:solidFill>
              <a:srgbClr val="808080"/>
            </a:solidFill>
            <a:prstDash val="solid"/>
          </a:ln>
        </p:spPr>
      </p:pic>
      <p:sp>
        <p:nvSpPr>
          <p:cNvPr id="7" name="TextBox 6"/>
          <p:cNvSpPr txBox="1"/>
          <p:nvPr/>
        </p:nvSpPr>
        <p:spPr>
          <a:xfrm>
            <a:off x="2521800" y="4982400"/>
            <a:ext cx="231120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(Weliky &amp; Katz 1999)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906D584-9A83-4D70-B375-F042037070F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-15480"/>
            <a:ext cx="8229600" cy="737280"/>
          </a:xfrm>
        </p:spPr>
        <p:txBody>
          <a:bodyPr/>
          <a:lstStyle/>
          <a:p>
            <a:pPr lvl="0"/>
            <a:r>
              <a:rPr lang="en-US" sz="4000"/>
              <a:t>Binocular activity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28600" y="5943600"/>
            <a:ext cx="8746200" cy="792000"/>
          </a:xfrm>
        </p:spPr>
        <p:txBody>
          <a:bodyPr/>
          <a:lstStyle/>
          <a:p>
            <a:pPr lvl="0"/>
            <a:r>
              <a:rPr lang="en-US" sz="2000"/>
              <a:t>LGN/V1 activity simulated with an additional parameter for probability of transmission across eye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094400" y="844199"/>
            <a:ext cx="6858000" cy="501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0DEAE19-D230-4A74-9CC6-D28F6F6D6B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43000" y="79920"/>
            <a:ext cx="6629400" cy="870479"/>
          </a:xfrm>
        </p:spPr>
        <p:txBody>
          <a:bodyPr/>
          <a:lstStyle/>
          <a:p>
            <a:pPr lvl="0"/>
            <a:r>
              <a:rPr lang="en-US" sz="3200"/>
              <a:t>Adult-like disparity distribution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003000" y="1600200"/>
            <a:ext cx="3141000" cy="3516479"/>
          </a:xfrm>
        </p:spPr>
        <p:txBody>
          <a:bodyPr/>
          <a:lstStyle/>
          <a:p>
            <a:pPr lvl="0"/>
            <a:r>
              <a:rPr lang="en-US" sz="2400"/>
              <a:t>Adult-like properties near birth occur experimentally:</a:t>
            </a:r>
          </a:p>
          <a:p>
            <a:pPr lvl="0"/>
            <a:r>
              <a:rPr lang="en-US" sz="2200"/>
              <a:t>ocular dominance distributions</a:t>
            </a:r>
          </a:p>
          <a:p>
            <a:pPr lvl="0"/>
            <a:r>
              <a:rPr lang="en-US" sz="1600"/>
              <a:t>(Chino et al. 1997)</a:t>
            </a:r>
            <a:r>
              <a:rPr lang="en-US" sz="2200"/>
              <a:t>,</a:t>
            </a:r>
          </a:p>
          <a:p>
            <a:pPr lvl="0"/>
            <a:r>
              <a:rPr lang="en-US" sz="2200"/>
              <a:t>phase-disparity distributions</a:t>
            </a:r>
          </a:p>
          <a:p>
            <a:pPr lvl="0"/>
            <a:r>
              <a:rPr lang="en-US" sz="1600"/>
              <a:t>(Maruko et al. 2008)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720" y="1058760"/>
            <a:ext cx="5501880" cy="5426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54903ACF-B382-4415-A8C9-8A4577326EA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228600"/>
            <a:ext cx="4114800" cy="1146960"/>
          </a:xfrm>
        </p:spPr>
        <p:txBody>
          <a:bodyPr/>
          <a:lstStyle/>
          <a:p>
            <a:pPr lvl="0"/>
            <a:r>
              <a:rPr lang="en-US" sz="3200"/>
              <a:t>Evaluation criteria, depth perception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0" y="1600200"/>
            <a:ext cx="4114800" cy="3200400"/>
          </a:xfrm>
        </p:spPr>
        <p:txBody>
          <a:bodyPr/>
          <a:lstStyle/>
          <a:p>
            <a:pPr lvl="0"/>
            <a:r>
              <a:rPr lang="en-US" sz="2000"/>
              <a:t>Evaluating innate learning effects can be done by analyzing: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0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Receptive field properties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0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Code efficiency metrics (e.g. for natural scenes)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2000"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Perceptual effects (e.g. binocular depth perception)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00400" y="324000"/>
            <a:ext cx="4818960" cy="632844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77200" y="4861800"/>
            <a:ext cx="3852359" cy="169019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A: autostereogram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B: idealized filters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C: true and deduced depth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from B applied to A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Physiologically plausible method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   (Qian &amp; Zhu 1997)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77B8629-EF7E-44C9-8FDC-3DF15773215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81200" y="92520"/>
            <a:ext cx="7315200" cy="1146960"/>
          </a:xfrm>
        </p:spPr>
        <p:txBody>
          <a:bodyPr/>
          <a:lstStyle/>
          <a:p>
            <a:pPr lvl="0"/>
            <a:r>
              <a:rPr lang="en-US"/>
              <a:t>Additional directions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30840" y="4640400"/>
            <a:ext cx="4746960" cy="1074600"/>
          </a:xfrm>
        </p:spPr>
        <p:txBody>
          <a:bodyPr/>
          <a:lstStyle/>
          <a:p>
            <a:pPr lvl="0"/>
            <a:r>
              <a:rPr lang="en-US" sz="1800"/>
              <a:t>Learning an innate face bias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(e.g. Bednar &amp; Miikkulainen 2003)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662799" y="1371599"/>
            <a:ext cx="2332440" cy="175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5391000" y="3292919"/>
            <a:ext cx="3295800" cy="17362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Precocial vs. altricial developmental models: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Filter properties depending upon assumption of fixed prior natural experience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622600" y="1407600"/>
            <a:ext cx="1191599" cy="11915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228600" y="2743919"/>
            <a:ext cx="4572000" cy="460080"/>
          </a:xfrm>
          <a:prstGeom prst="rect">
            <a:avLst/>
          </a:prstGeom>
          <a:noFill/>
          <a:ln>
            <a:noFill/>
          </a:ln>
        </p:spPr>
        <p:txBody>
          <a:bodyPr vert="horz" lIns="90000" tIns="46800" rIns="90000" bIns="468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799"/>
              </a:spcBef>
              <a:spcAft>
                <a:spcPts val="0"/>
              </a:spcAft>
              <a:buNone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Spatiotemporal activity and V1 model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5680" y="1357200"/>
            <a:ext cx="1762919" cy="12668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2800" y="5617440"/>
            <a:ext cx="5659200" cy="81935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Relation to adult spontaneous activity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(e.g. Berkes @ CoSyNe 2009)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111839" y="3360600"/>
            <a:ext cx="1057320" cy="121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914400" y="3429000"/>
            <a:ext cx="2076119" cy="111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B033784-401D-426B-A8FB-2BB1309C71D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395159" y="854639"/>
            <a:ext cx="3814920" cy="5823000"/>
          </a:xfrm>
          <a:prstGeom prst="rect">
            <a:avLst/>
          </a:prstGeom>
          <a:solidFill>
            <a:srgbClr val="FFFFFF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277200" y="0"/>
            <a:ext cx="8409600" cy="914400"/>
          </a:xfrm>
        </p:spPr>
        <p:txBody>
          <a:bodyPr/>
          <a:lstStyle/>
          <a:p>
            <a:pPr lvl="0"/>
            <a:r>
              <a:rPr lang="en-US" sz="2800"/>
              <a:t>Higher-order statistics are critical in development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6980400" y="1659599"/>
            <a:ext cx="2163600" cy="4658040"/>
          </a:xfrm>
        </p:spPr>
        <p:txBody>
          <a:bodyPr/>
          <a:lstStyle/>
          <a:p>
            <a:pPr lvl="0"/>
            <a:r>
              <a:rPr lang="en-US" sz="1600"/>
              <a:t>A: image classes</a:t>
            </a:r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/>
              <a:t>B: Correlation-based receptive fields (PCA)</a:t>
            </a:r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endParaRPr lang="en-US" sz="1600"/>
          </a:p>
          <a:p>
            <a:pPr lvl="0"/>
            <a:r>
              <a:rPr lang="en-US" sz="1600"/>
              <a:t>C: Rfs from higher-order statistical approach (ICA)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51479" y="970200"/>
            <a:ext cx="3340079" cy="55389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336600" y="1394999"/>
            <a:ext cx="2971800" cy="46641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Adult V1 coding models rely on higher-order statistical structure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The majority of V1 developmental models ignore this structure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20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The approach here uniquely shows that an efficient coding approach can be effectively applied to understand visual development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0A84873-E96C-4677-B2D5-356F2B7D9AD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27520"/>
            <a:ext cx="8229600" cy="915480"/>
          </a:xfrm>
        </p:spPr>
        <p:txBody>
          <a:bodyPr>
            <a:spAutoFit/>
          </a:bodyPr>
          <a:lstStyle/>
          <a:p>
            <a:pPr lvl="0"/>
            <a:r>
              <a:rPr lang="en-US"/>
              <a:t>Conclusions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685799" y="5288400"/>
            <a:ext cx="8229600" cy="1341000"/>
          </a:xfrm>
        </p:spPr>
        <p:txBody>
          <a:bodyPr/>
          <a:lstStyle/>
          <a:p>
            <a:pPr lvl="0">
              <a:tabLst>
                <a:tab pos="355680" algn="l"/>
                <a:tab pos="711360" algn="l"/>
                <a:tab pos="1066680" algn="l"/>
                <a:tab pos="1422359" algn="l"/>
                <a:tab pos="1778040" algn="l"/>
                <a:tab pos="2133720" algn="l"/>
                <a:tab pos="2489040" algn="l"/>
                <a:tab pos="2844720" algn="l"/>
                <a:tab pos="3200400" algn="l"/>
                <a:tab pos="3556080" algn="l"/>
                <a:tab pos="3911760" algn="l"/>
                <a:tab pos="4267080" algn="l"/>
              </a:tabLst>
            </a:pPr>
            <a:r>
              <a:rPr lang="en-US" sz="2000" b="1">
                <a:latin typeface="Arial" pitchFamily="34"/>
              </a:rPr>
              <a:t>The principle of innate learning: </a:t>
            </a:r>
            <a:r>
              <a:rPr lang="en-US" sz="2000">
                <a:latin typeface="Arial" pitchFamily="34"/>
              </a:rPr>
              <a:t>spontaneous patterns of neural activity are used to train or refine a sensory system in an analogous way to how the system can adapt based on natural experience.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8160" y="3699000"/>
            <a:ext cx="5029200" cy="1371599"/>
          </a:xfrm>
          <a:prstGeom prst="rect">
            <a:avLst/>
          </a:pr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5" name="Freeform: Shape 4"/>
          <p:cNvSpPr/>
          <p:nvPr/>
        </p:nvSpPr>
        <p:spPr>
          <a:xfrm>
            <a:off x="2828160" y="4384800"/>
            <a:ext cx="502884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970" fill="none">
                <a:moveTo>
                  <a:pt x="13970" y="0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0760" y="4547520"/>
            <a:ext cx="114696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Algorithm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90639" y="3845159"/>
            <a:ext cx="161640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Neural activity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11479" y="3246840"/>
            <a:ext cx="1858679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Pre eye-opening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32560" y="3241800"/>
            <a:ext cx="195912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Post eye-opening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48759" y="3857400"/>
            <a:ext cx="230364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Spontaneous Activity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83600" y="3847679"/>
            <a:ext cx="198072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Visual experience</a:t>
            </a:r>
          </a:p>
        </p:txBody>
      </p:sp>
      <p:sp>
        <p:nvSpPr>
          <p:cNvPr id="12" name="Freeform: Shape 11"/>
          <p:cNvSpPr/>
          <p:nvPr/>
        </p:nvSpPr>
        <p:spPr>
          <a:xfrm>
            <a:off x="5354640" y="3699000"/>
            <a:ext cx="0" cy="685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905" fill="none">
                <a:moveTo>
                  <a:pt x="0" y="1905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prstDash val="solid"/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3" name="Freeform: Shape 12"/>
          <p:cNvSpPr/>
          <p:nvPr/>
        </p:nvSpPr>
        <p:spPr>
          <a:xfrm>
            <a:off x="5354640" y="3699000"/>
            <a:ext cx="0" cy="68544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1905" fill="none">
                <a:moveTo>
                  <a:pt x="0" y="1905"/>
                </a:moveTo>
                <a:lnTo>
                  <a:pt x="0" y="0"/>
                </a:lnTo>
              </a:path>
            </a:pathLst>
          </a:custGeom>
          <a:noFill/>
          <a:ln w="73080">
            <a:solidFill>
              <a:srgbClr val="FF0000"/>
            </a:solidFill>
            <a:custDash>
              <a:ds d="197000" sp="197000"/>
            </a:custDash>
          </a:ln>
        </p:spPr>
        <p:txBody>
          <a:bodyPr vert="horz" lIns="126000" tIns="81000" rIns="126000" bIns="81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42640" y="4602960"/>
            <a:ext cx="4623120" cy="333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6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Activity-based learning (e.g. efficient coding here)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1400" y="1299600"/>
            <a:ext cx="8424000" cy="14619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The monocular model uniquely demonstrated that simple patterns of activity can be used to train physiologically relevant cells in an efficient coding paradigm.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The binocular model extended this to include analysis of disparity, relevant to potential tests of perceptual validity by stereoscopic depth.</a:t>
            </a:r>
          </a:p>
        </p:txBody>
      </p:sp>
      <p:sp>
        <p:nvSpPr>
          <p:cNvPr id="16" name="Freeform: Shape 15"/>
          <p:cNvSpPr/>
          <p:nvPr/>
        </p:nvSpPr>
        <p:spPr>
          <a:xfrm>
            <a:off x="457200" y="3092400"/>
            <a:ext cx="8457840" cy="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23495" fill="none">
                <a:moveTo>
                  <a:pt x="0" y="0"/>
                </a:moveTo>
                <a:lnTo>
                  <a:pt x="23495" y="0"/>
                </a:lnTo>
              </a:path>
            </a:pathLst>
          </a:custGeom>
          <a:noFill/>
          <a:ln w="0">
            <a:solidFill>
              <a:srgbClr val="808080"/>
            </a:solidFill>
            <a:prstDash val="solid"/>
          </a:ln>
        </p:spPr>
        <p:txBody>
          <a:bodyPr vert="horz" lIns="90000" tIns="45000" rIns="90000" bIns="45000" anchor="ctr" anchorCtr="1" compatLnSpc="1"/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Acknowledgem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ACA2EA66-9CD8-4781-BE8A-B3A4E29A97B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093399" y="156600"/>
            <a:ext cx="4343400" cy="78408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/>
              <a:t>Acknowledgements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863960" y="718200"/>
            <a:ext cx="3810240" cy="241560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80000"/>
              </a:lnSpc>
              <a:spcBef>
                <a:spcPts val="697"/>
              </a:spcBef>
            </a:pPr>
            <a:endParaRPr lang="en-US" sz="2000"/>
          </a:p>
          <a:p>
            <a:pPr lvl="0">
              <a:lnSpc>
                <a:spcPct val="80000"/>
              </a:lnSpc>
              <a:spcBef>
                <a:spcPts val="697"/>
              </a:spcBef>
            </a:pPr>
            <a:r>
              <a:rPr lang="en-US" sz="1100"/>
              <a:t> </a:t>
            </a:r>
          </a:p>
          <a:p>
            <a:pPr lvl="0">
              <a:lnSpc>
                <a:spcPct val="80000"/>
              </a:lnSpc>
              <a:spcBef>
                <a:spcPts val="697"/>
              </a:spcBef>
            </a:pPr>
            <a:r>
              <a:rPr lang="en-US" sz="2400" u="sng"/>
              <a:t>Field lab members:</a:t>
            </a:r>
          </a:p>
          <a:p>
            <a:pPr lvl="0">
              <a:lnSpc>
                <a:spcPct val="80000"/>
              </a:lnSpc>
              <a:spcBef>
                <a:spcPts val="697"/>
              </a:spcBef>
            </a:pPr>
            <a:r>
              <a:rPr lang="en-US" sz="1800"/>
              <a:t>Dan Graham, Damon Chandler, Sashi Jain, Jordan DeLong...</a:t>
            </a:r>
          </a:p>
          <a:p>
            <a:pPr lvl="0">
              <a:lnSpc>
                <a:spcPct val="80000"/>
              </a:lnSpc>
              <a:spcBef>
                <a:spcPts val="697"/>
              </a:spcBef>
            </a:pPr>
            <a:r>
              <a:rPr lang="en-US" sz="2400" u="sng"/>
              <a:t>Committee:</a:t>
            </a:r>
          </a:p>
          <a:p>
            <a:pPr lvl="0">
              <a:lnSpc>
                <a:spcPct val="80000"/>
              </a:lnSpc>
              <a:spcBef>
                <a:spcPts val="697"/>
              </a:spcBef>
            </a:pPr>
            <a:r>
              <a:rPr lang="en-US" sz="1800"/>
              <a:t>Barb Finlay, Jonathan Victor, John Guckenheimer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4390920" y="3790800"/>
            <a:ext cx="4294080" cy="119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3300"/>
                </a:solidFill>
                <a:latin typeface="Arial" pitchFamily="17"/>
                <a:ea typeface="Arial Unicode MS" pitchFamily="2"/>
                <a:cs typeface="Tahoma" pitchFamily="2"/>
              </a:rPr>
              <a:t>Funding: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NSF nonlinear systems IGERT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NSF GRFP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ILR, stats division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4381560" y="5105520"/>
            <a:ext cx="4565520" cy="119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3300"/>
                </a:solidFill>
                <a:latin typeface="Arial" pitchFamily="17"/>
                <a:ea typeface="Arial Unicode MS" pitchFamily="2"/>
                <a:cs typeface="Tahoma" pitchFamily="2"/>
              </a:rPr>
              <a:t>Computation: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National Geospatial-Intelligence Agency,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Cornell Center for Applied Math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36800" y="3886200"/>
            <a:ext cx="2286000" cy="87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36600" y="3886200"/>
            <a:ext cx="1523880" cy="87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2013119" y="4952880"/>
            <a:ext cx="1965240" cy="1314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12920" y="4876920"/>
            <a:ext cx="1428480" cy="1428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lum/>
            <a:alphaModFix/>
          </a:blip>
          <a:stretch>
            <a:fillRect/>
          </a:stretch>
        </p:blipFill>
        <p:spPr>
          <a:xfrm>
            <a:off x="2971800" y="1143000"/>
            <a:ext cx="850680" cy="7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41080" y="1155240"/>
            <a:ext cx="2101320" cy="158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2930399" y="2178000"/>
            <a:ext cx="2062800" cy="103535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David Field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Adam Schnabel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Brandon Liu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71E63FA-F3A9-4192-8D65-314847841F4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988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0A134B0-28AC-4D6A-91CD-F99B5FAE97E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39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988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58AC3FF-A13A-4F10-871F-A8A580B676B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600"/>
              <a:t>Outline – Developmental strategies of innate learning...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85920" y="1039320"/>
            <a:ext cx="6324840" cy="547236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/>
              <a:t>V1 neurophysiology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Adult response description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Developmental timeline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Role of spontaneous activity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 u="sng"/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Relevant modeling approaches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Retinal wave models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Neural modeling of V1 formation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Efficient coding of V1, general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endParaRPr lang="en-US" sz="1000">
              <a:solidFill>
                <a:srgbClr val="999999"/>
              </a:solidFill>
            </a:endParaRP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>
                <a:solidFill>
                  <a:srgbClr val="999999"/>
                </a:solidFill>
              </a:rPr>
              <a:t>Bridging the gap:</a:t>
            </a:r>
          </a:p>
          <a:p>
            <a:pPr lvl="0">
              <a:lnSpc>
                <a:spcPct val="90000"/>
              </a:lnSpc>
              <a:spcBef>
                <a:spcPts val="550"/>
              </a:spcBef>
            </a:pPr>
            <a:r>
              <a:rPr lang="en-US" sz="2200" u="sng">
                <a:solidFill>
                  <a:srgbClr val="999999"/>
                </a:solidFill>
              </a:rPr>
              <a:t>efficient coding ↔ spontaneous activity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Current monocular 'innate learning'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Binocular model results</a:t>
            </a:r>
          </a:p>
          <a:p>
            <a:pPr marL="0" lvl="1" indent="0">
              <a:lnSpc>
                <a:spcPct val="100000"/>
              </a:lnSpc>
              <a:spcBef>
                <a:spcPts val="7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999999"/>
                </a:solidFill>
                <a:latin typeface="Arial" pitchFamily="17"/>
                <a:ea typeface="Arial Unicode MS" pitchFamily="2"/>
                <a:cs typeface="Tahoma" pitchFamily="2"/>
              </a:rPr>
              <a:t>Future work: neurophysiology, neural modeling, and efficient coding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1143000"/>
            <a:ext cx="1523880" cy="132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5799" y="3962520"/>
            <a:ext cx="1523880" cy="1434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" y="2438280"/>
            <a:ext cx="1523880" cy="1524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1B67D795-5F51-4BE3-9C9B-180E27B10B6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988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31F5AAF-D9B5-4895-BDEF-59A465FEFB6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988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3782422-8A6C-47C0-8950-067141EBE0A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2520"/>
            <a:ext cx="8229600" cy="114696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600200"/>
            <a:ext cx="8229600" cy="452988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implistic patterns… related to biology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EF451B0-B058-43ED-947E-76D7A80EC01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9147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/>
              <a:t>Simplistic patterns… related to biology?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295280"/>
            <a:ext cx="8305920" cy="5181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Natural images ica (st.d. &gt; 0.6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68D81E0-E6DD-41BF-A409-228CE76F66E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Natural images ica (st.d. &gt; 0.6)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209680" y="1981080"/>
            <a:ext cx="3988080" cy="3988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Direction - types of analy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C671CD1-5B9D-4776-B145-D4B29FB20B8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105520" y="1143000"/>
            <a:ext cx="1981080" cy="1735199"/>
          </a:xfrm>
          <a:prstGeom prst="rect">
            <a:avLst/>
          </a:prstGeom>
          <a:noFill/>
          <a:ln w="9360">
            <a:solidFill>
              <a:srgbClr val="FF3300"/>
            </a:solidFill>
            <a:prstDash val="solid"/>
            <a:miter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57200" y="152280"/>
            <a:ext cx="8229600" cy="868679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/>
              <a:t>Direction - types of analyses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380880" y="1143000"/>
            <a:ext cx="4724640" cy="495324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697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800"/>
              <a:t>Sparse coding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Does a sparse coding of retinal wave inputs lead to oriented gabor-like filters?</a:t>
            </a:r>
          </a:p>
          <a:p>
            <a:pPr lvl="0">
              <a:lnSpc>
                <a:spcPct val="90000"/>
              </a:lnSpc>
              <a:spcBef>
                <a:spcPts val="697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800"/>
              <a:t>Power Spectrum / Fractal dimension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Do the scale-invariant properties of natural images appear in retinal waves?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Do retinal waves reflect the multi-fractal structure of natural images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399" y="1219320"/>
            <a:ext cx="3211560" cy="532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nate visual learning bias,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E16B7C6-F4AC-450F-AF70-4A39A6AAB97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680"/>
            <a:ext cx="8229600" cy="792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/>
              <a:t>Innate visual learning bias, example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457200" y="1218960"/>
            <a:ext cx="5486399" cy="510552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Newborn infants direct their attention to faces</a:t>
            </a:r>
          </a:p>
          <a:p>
            <a:pPr marL="0" lvl="1" indent="0">
              <a:spcBef>
                <a:spcPts val="44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Perhaps an innate preference for any objects with spatial, statistical properties similar to faces.</a:t>
            </a:r>
          </a:p>
          <a:p>
            <a:pPr marL="0" lvl="1" indent="0"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 sz="2000"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Attention/eye movement to parts of faces is important in differentiating emotional states (Adolphs et. al. 2005)</a:t>
            </a:r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000"/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This innate bias &amp; experience makes us “face experts” psychophysically (Tottenham) and neurologically (Kanwisher)</a:t>
            </a:r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72200" y="2666880"/>
            <a:ext cx="2417760" cy="373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tretch>
            <a:fillRect/>
          </a:stretch>
        </p:blipFill>
        <p:spPr>
          <a:xfrm>
            <a:off x="6095880" y="1219320"/>
            <a:ext cx="2210040" cy="11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w to vary edge statist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71FB1402-8365-4F3D-84DA-62B1B88BD12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09480" y="1295280"/>
            <a:ext cx="2667240" cy="254016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How to vary edge statistics</a:t>
            </a:r>
          </a:p>
        </p:txBody>
      </p:sp>
      <p:sp>
        <p:nvSpPr>
          <p:cNvPr id="4" name="Text Placeholder 3"/>
          <p:cNvSpPr txBox="1">
            <a:spLocks noGrp="1"/>
          </p:cNvSpPr>
          <p:nvPr>
            <p:ph type="body" idx="4294967295"/>
          </p:nvPr>
        </p:nvSpPr>
        <p:spPr>
          <a:xfrm>
            <a:off x="5333760" y="1600200"/>
            <a:ext cx="3352680" cy="452628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400"/>
              <a:t>P - probability of a node to be recruitable</a:t>
            </a:r>
          </a:p>
          <a:p>
            <a:pPr lvl="0">
              <a:lnSpc>
                <a:spcPct val="90000"/>
              </a:lnSpc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400"/>
          </a:p>
          <a:p>
            <a:pPr lvl="0">
              <a:lnSpc>
                <a:spcPct val="90000"/>
              </a:lnSpc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400"/>
              <a:t>R - neighborhood radius</a:t>
            </a:r>
          </a:p>
          <a:p>
            <a:pPr lvl="0">
              <a:lnSpc>
                <a:spcPct val="90000"/>
              </a:lnSpc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400"/>
          </a:p>
          <a:p>
            <a:pPr lvl="0">
              <a:lnSpc>
                <a:spcPct val="90000"/>
              </a:lnSpc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400"/>
              <a:t>T - threshold of active neighbors needed to become active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04920" y="5715000"/>
            <a:ext cx="2667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838080" y="257651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09480" y="234792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66680" y="234792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95280" y="205740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0" y="2362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95280" y="160020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57400" y="2590919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57400" y="19051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86000" y="2819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0" y="30481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66680" y="2819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90919" y="1676519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19520" y="1905120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19520" y="2590919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048120" y="2819520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819520" y="3048120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90919" y="3276720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09480" y="358127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8080" y="358127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838080" y="129528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09480" y="152388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66680" y="129528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57400" y="1676519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57400" y="2362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00200" y="2362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95280" y="257651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0" y="2819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00200" y="2819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057400" y="2819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066680" y="335268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95280" y="358127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133720" y="35812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828800" y="129528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990719" y="4038479"/>
            <a:ext cx="2666880" cy="254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19320" y="531972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90719" y="509112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47919" y="509112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76519" y="480060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09680" y="5105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76519" y="434340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4648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666880" y="5562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09680" y="5791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47919" y="5562720"/>
            <a:ext cx="25380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971800" y="4419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200400" y="4648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200400" y="53341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429000" y="5562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200400" y="57913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971800" y="6019919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90719" y="63244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19320" y="63244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219320" y="40384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90719" y="426708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47919" y="40384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4419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981080" y="5105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76519" y="531972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09680" y="5562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981080" y="5562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55627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447919" y="6095880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1676519" y="63244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14600" y="632447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209680" y="4038479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057400" y="23623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057400" y="2590919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828800" y="23623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600200" y="23623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286000" y="28195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828800" y="30481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2057400" y="28195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Picture 7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828800" y="28195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1600200" y="2819520"/>
            <a:ext cx="2667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53341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438280" y="51055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971800" y="4191120"/>
            <a:ext cx="254160" cy="25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990719" y="4038479"/>
            <a:ext cx="25380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09480" y="1295280"/>
            <a:ext cx="254160" cy="254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2590919" y="1447919"/>
            <a:ext cx="253800" cy="25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Freeform: Shape 85"/>
          <p:cNvSpPr/>
          <p:nvPr/>
        </p:nvSpPr>
        <p:spPr>
          <a:xfrm>
            <a:off x="838080" y="2133720"/>
            <a:ext cx="1219320" cy="1143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38160">
            <a:solidFill>
              <a:srgbClr val="FF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ttern examples (r = 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36DD5737-45FE-469A-BD6A-0F178B2FB62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Pattern examples (r = 2)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47919" y="1676519"/>
            <a:ext cx="2355840" cy="236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962520" y="1676519"/>
            <a:ext cx="2355840" cy="236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477119" y="1676519"/>
            <a:ext cx="2361960" cy="2361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477119" y="4343400"/>
            <a:ext cx="227952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/>
          <p:cNvSpPr/>
          <p:nvPr/>
        </p:nvSpPr>
        <p:spPr>
          <a:xfrm>
            <a:off x="69480" y="2514600"/>
            <a:ext cx="138023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P=0.288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4876560" y="4952880"/>
            <a:ext cx="1366560" cy="9471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  T = 3</a:t>
            </a:r>
          </a:p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 = 0.65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2162520" y="3124079"/>
            <a:ext cx="94715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T = 1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4829400" y="3124079"/>
            <a:ext cx="94715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T = 2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7267680" y="3048120"/>
            <a:ext cx="94715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T =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w the early visual code (V1) can adapt to the wor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DA4A547-C816-426F-9CCD-403151B473C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49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8600" y="274680"/>
            <a:ext cx="8686800" cy="94500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2800"/>
              <a:t>How the early visual code (V1) can adapt to the world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533520" y="1828800"/>
          <a:ext cx="5562000" cy="3793679"/>
        </p:xfrm>
        <a:graphic>
          <a:graphicData uri="http://schemas.openxmlformats.org/drawingml/2006/table">
            <a:tbl>
              <a:tblPr/>
              <a:tblGrid>
                <a:gridCol w="2781360">
                  <a:extLst>
                    <a:ext uri="{9D8B030D-6E8A-4147-A177-3AD203B41FA5}">
                      <a16:colId xmlns:a16="http://schemas.microsoft.com/office/drawing/2014/main" xmlns="" val="3491442017"/>
                    </a:ext>
                  </a:extLst>
                </a:gridCol>
                <a:gridCol w="2781000">
                  <a:extLst>
                    <a:ext uri="{9D8B030D-6E8A-4147-A177-3AD203B41FA5}">
                      <a16:colId xmlns:a16="http://schemas.microsoft.com/office/drawing/2014/main" xmlns="" val="3301838245"/>
                    </a:ext>
                  </a:extLst>
                </a:gridCol>
              </a:tblGrid>
              <a:tr h="605160">
                <a:tc>
                  <a:txBody>
                    <a:bodyPr/>
                    <a:lstStyle/>
                    <a:p>
                      <a:pPr marL="0" marR="0" lvl="0" indent="0" algn="ctr" rtl="0" hangingPunct="0">
                        <a:spcBef>
                          <a:spcPts val="7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>
                          <a:solidFill>
                            <a:srgbClr val="FF3300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Cause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spcBef>
                          <a:spcPts val="7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3200">
                          <a:solidFill>
                            <a:srgbClr val="FF3300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Effect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6133131"/>
                  </a:ext>
                </a:extLst>
              </a:tr>
              <a:tr h="119124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Overstimulate one eye or suture shut the other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One eye overrepresented in cortex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45192049"/>
                  </a:ext>
                </a:extLst>
              </a:tr>
              <a:tr h="119124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Allow a cat only to see vertical stripes after birth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Abundance of vertical cells in V1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19026561"/>
                  </a:ext>
                </a:extLst>
              </a:tr>
              <a:tr h="80640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55226729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67479" y="4038479"/>
            <a:ext cx="1447919" cy="22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553080" y="1447919"/>
            <a:ext cx="1555919" cy="2133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781680" y="3962520"/>
            <a:ext cx="1067040" cy="1044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Early Visual system intro:  thalamo-co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6941B7E1-6FDF-4D01-AB80-E176E178812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 thalamocortical visual pathway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608000" y="1629360"/>
            <a:ext cx="3581279" cy="31226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/>
          <p:cNvSpPr/>
          <p:nvPr/>
        </p:nvSpPr>
        <p:spPr>
          <a:xfrm>
            <a:off x="1295280" y="5325480"/>
            <a:ext cx="1447919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Retina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3809880" y="5325480"/>
            <a:ext cx="1447919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LGN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6477119" y="5325480"/>
            <a:ext cx="1447560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marL="0" marR="0" lvl="0" indent="0" algn="ctr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V1</a:t>
            </a:r>
          </a:p>
        </p:txBody>
      </p:sp>
      <p:sp>
        <p:nvSpPr>
          <p:cNvPr id="7" name="Straight Connector 6"/>
          <p:cNvSpPr/>
          <p:nvPr/>
        </p:nvSpPr>
        <p:spPr>
          <a:xfrm>
            <a:off x="2971800" y="5706720"/>
            <a:ext cx="685800" cy="0"/>
          </a:xfrm>
          <a:prstGeom prst="line">
            <a:avLst/>
          </a:prstGeom>
          <a:noFill/>
          <a:ln w="76320">
            <a:solidFill>
              <a:srgbClr val="FFFF66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5486399" y="5554080"/>
            <a:ext cx="685801" cy="0"/>
          </a:xfrm>
          <a:prstGeom prst="line">
            <a:avLst/>
          </a:prstGeom>
          <a:noFill/>
          <a:ln w="76320">
            <a:solidFill>
              <a:srgbClr val="FFFF66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977759" y="1479599"/>
            <a:ext cx="336564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Freeform: Shape 9"/>
          <p:cNvSpPr/>
          <p:nvPr/>
        </p:nvSpPr>
        <p:spPr>
          <a:xfrm>
            <a:off x="1080360" y="4664880"/>
            <a:ext cx="1067760" cy="307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1400">
                <a:solidFill>
                  <a:srgbClr val="000000"/>
                </a:solidFill>
                <a:latin typeface="Times New Roman" pitchFamily="18"/>
                <a:ea typeface="Arial Unicode MS" pitchFamily="2"/>
                <a:cs typeface="Tahoma" pitchFamily="2"/>
              </a:rPr>
              <a:t>Frisby, 1979</a:t>
            </a:r>
          </a:p>
        </p:txBody>
      </p:sp>
      <p:sp>
        <p:nvSpPr>
          <p:cNvPr id="11" name="Straight Connector 10"/>
          <p:cNvSpPr/>
          <p:nvPr/>
        </p:nvSpPr>
        <p:spPr>
          <a:xfrm flipH="1">
            <a:off x="5486040" y="5858999"/>
            <a:ext cx="685800" cy="0"/>
          </a:xfrm>
          <a:prstGeom prst="line">
            <a:avLst/>
          </a:prstGeom>
          <a:noFill/>
          <a:ln w="76320">
            <a:solidFill>
              <a:srgbClr val="FFFF66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parse Coding 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7BCC808-EE24-4690-8C0F-F4CF45FFBD0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Sparse Coding Hypothesis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562360" y="2209680"/>
            <a:ext cx="3276359" cy="2286360"/>
          </a:xfrm>
        </p:spPr>
        <p:txBody>
          <a:bodyPr wrap="square" anchor="t" anchorCtr="0">
            <a:spAutoFit/>
          </a:bodyPr>
          <a:lstStyle/>
          <a:p>
            <a:pPr lvl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400"/>
              <a:t>Minimize # of active neurons while still representing the image (Olshausen &amp; Field ‘96)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3520" y="1752479"/>
            <a:ext cx="4835520" cy="361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Independent Coding Hypothe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06481AE-9CAB-4A4E-96AF-EBC543347D4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Independent Coding Hypothesis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028840" y="2133720"/>
            <a:ext cx="3809880" cy="2590919"/>
          </a:xfrm>
        </p:spPr>
        <p:txBody>
          <a:bodyPr wrap="square" anchor="t" anchorCtr="0">
            <a:spAutoFit/>
          </a:bodyPr>
          <a:lstStyle/>
          <a:p>
            <a:pPr lvl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400"/>
              <a:t>Make the neural filter responses as statistically independent as possible, while still representing the image. (Bell, Sejnowski ‘97)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1371599"/>
            <a:ext cx="4495680" cy="445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How to measure V1 cell sele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4C9CE581-0B4C-4CEB-B4B3-AA3C9A56B87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04560" y="274680"/>
            <a:ext cx="8381879" cy="94500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>
                <a:solidFill>
                  <a:srgbClr val="F0E500"/>
                </a:solidFill>
              </a:rPr>
              <a:t>How to measure V1 cell selectivity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91120" y="1676519"/>
            <a:ext cx="4470120" cy="40496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/>
          <p:cNvSpPr/>
          <p:nvPr/>
        </p:nvSpPr>
        <p:spPr>
          <a:xfrm>
            <a:off x="2114640" y="1295280"/>
            <a:ext cx="164520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Orientation</a:t>
            </a:r>
          </a:p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bandwidth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2209680" y="5181480"/>
            <a:ext cx="1981439" cy="119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Spatial frequency</a:t>
            </a:r>
          </a:p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bandwidth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3809880" y="4648320"/>
            <a:ext cx="1219320" cy="914400"/>
          </a:xfrm>
          <a:prstGeom prst="line">
            <a:avLst/>
          </a:prstGeom>
          <a:noFill/>
          <a:ln w="7632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>
            <a:off x="3809880" y="1981080"/>
            <a:ext cx="1371600" cy="609839"/>
          </a:xfrm>
          <a:prstGeom prst="line">
            <a:avLst/>
          </a:prstGeom>
          <a:noFill/>
          <a:ln w="7632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5257800" y="2743199"/>
            <a:ext cx="533520" cy="0"/>
          </a:xfrm>
          <a:prstGeom prst="line">
            <a:avLst/>
          </a:prstGeom>
          <a:noFill/>
          <a:ln w="28440">
            <a:solidFill>
              <a:srgbClr val="FF0000"/>
            </a:solidFill>
            <a:prstDash val="solid"/>
            <a:miter/>
            <a:headEnd type="arrow"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5105520" y="4724280"/>
            <a:ext cx="761759" cy="0"/>
          </a:xfrm>
          <a:prstGeom prst="line">
            <a:avLst/>
          </a:prstGeom>
          <a:noFill/>
          <a:ln w="28440">
            <a:solidFill>
              <a:srgbClr val="FF0000"/>
            </a:solidFill>
            <a:prstDash val="solid"/>
            <a:miter/>
            <a:headEnd type="arrow"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etinal waves – direct eff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BFB3B51-D4A1-40F1-A0B2-6E5F16054A4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28600"/>
            <a:ext cx="8229600" cy="838439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800"/>
              <a:t>Retinal waves – direct effects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95280" y="1219320"/>
            <a:ext cx="6019919" cy="121932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80000"/>
              </a:lnSpc>
              <a:spcBef>
                <a:spcPts val="697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800"/>
              <a:t>Necessary for proper eye-specific segregation in the next stage (LGN)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95280" y="2819520"/>
          <a:ext cx="6933960" cy="3195360"/>
        </p:xfrm>
        <a:graphic>
          <a:graphicData uri="http://schemas.openxmlformats.org/drawingml/2006/table">
            <a:tbl>
              <a:tblPr/>
              <a:tblGrid>
                <a:gridCol w="1676519">
                  <a:extLst>
                    <a:ext uri="{9D8B030D-6E8A-4147-A177-3AD203B41FA5}">
                      <a16:colId xmlns:a16="http://schemas.microsoft.com/office/drawing/2014/main" xmlns="" val="425057676"/>
                    </a:ext>
                  </a:extLst>
                </a:gridCol>
                <a:gridCol w="1905120">
                  <a:extLst>
                    <a:ext uri="{9D8B030D-6E8A-4147-A177-3AD203B41FA5}">
                      <a16:colId xmlns:a16="http://schemas.microsoft.com/office/drawing/2014/main" xmlns="" val="3158926716"/>
                    </a:ext>
                  </a:extLst>
                </a:gridCol>
                <a:gridCol w="3352680">
                  <a:extLst>
                    <a:ext uri="{9D8B030D-6E8A-4147-A177-3AD203B41FA5}">
                      <a16:colId xmlns:a16="http://schemas.microsoft.com/office/drawing/2014/main" xmlns="" val="2423007704"/>
                    </a:ext>
                  </a:extLst>
                </a:gridCol>
              </a:tblGrid>
              <a:tr h="52056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Left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Right Eye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Result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86185338"/>
                  </a:ext>
                </a:extLst>
              </a:tr>
              <a:tr h="58680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Proper segregation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2661190"/>
                  </a:ext>
                </a:extLst>
              </a:tr>
              <a:tr h="70380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inactive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Right eye is overrepresented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69198056"/>
                  </a:ext>
                </a:extLst>
              </a:tr>
              <a:tr h="39888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inactive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inactive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minimal segregation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741564309"/>
                  </a:ext>
                </a:extLst>
              </a:tr>
              <a:tr h="58680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hyperactive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Left eye is overrepresented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64287231"/>
                  </a:ext>
                </a:extLst>
              </a:tr>
              <a:tr h="39888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hyperactive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hyperactive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Normal segregation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545485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irst step to generating self-similar patter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E11344FA-A080-4997-B706-108DD8DE4E1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200"/>
              <a:t>First step to generating self-similar patterns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971800" y="1981080"/>
            <a:ext cx="3149639" cy="31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124079" y="2133720"/>
            <a:ext cx="3124440" cy="3136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276720" y="2209680"/>
            <a:ext cx="3149639" cy="31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3352680" y="2362320"/>
            <a:ext cx="3137039" cy="3174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3505319" y="2514600"/>
            <a:ext cx="3136679" cy="313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3657600" y="2666880"/>
            <a:ext cx="3162239" cy="31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: Shape 8"/>
          <p:cNvSpPr/>
          <p:nvPr/>
        </p:nvSpPr>
        <p:spPr>
          <a:xfrm>
            <a:off x="1431359" y="1219320"/>
            <a:ext cx="5744880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Percolation Clusters - example: p = 0.5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ercolation clusters vs. 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F2BA2CD-1CE8-4D4F-B9F6-6485A68CEBC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Percolation clusters vs. 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3276720"/>
            <a:ext cx="3352680" cy="334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486399" y="1447919"/>
            <a:ext cx="3429000" cy="342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523880" y="1447919"/>
            <a:ext cx="3222720" cy="3238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191120" y="3048120"/>
            <a:ext cx="3352680" cy="334475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/>
          <p:cNvSpPr/>
          <p:nvPr/>
        </p:nvSpPr>
        <p:spPr>
          <a:xfrm>
            <a:off x="1295280" y="4800600"/>
            <a:ext cx="137159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 = 0.4</a:t>
            </a:r>
          </a:p>
        </p:txBody>
      </p:sp>
      <p:sp>
        <p:nvSpPr>
          <p:cNvPr id="8" name="Freeform: Shape 7"/>
          <p:cNvSpPr/>
          <p:nvPr/>
        </p:nvSpPr>
        <p:spPr>
          <a:xfrm>
            <a:off x="2438280" y="2286000"/>
            <a:ext cx="137159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 = 0.5</a:t>
            </a:r>
          </a:p>
        </p:txBody>
      </p:sp>
      <p:sp>
        <p:nvSpPr>
          <p:cNvPr id="9" name="Freeform: Shape 8"/>
          <p:cNvSpPr/>
          <p:nvPr/>
        </p:nvSpPr>
        <p:spPr>
          <a:xfrm>
            <a:off x="6705720" y="1981080"/>
            <a:ext cx="1371599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 = 0.7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029200" y="4648320"/>
            <a:ext cx="1905120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 = 0.592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Fractal self-similar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114377D-25F5-4CDA-AA4C-21D28B2886B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723920" y="464040"/>
            <a:ext cx="3962520" cy="143460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Fractal self-similarity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352320" y="6324479"/>
            <a:ext cx="5257800" cy="533880"/>
          </a:xfrm>
          <a:solidFill>
            <a:srgbClr val="000000"/>
          </a:solidFill>
        </p:spPr>
        <p:txBody>
          <a:bodyPr wrap="square" anchor="t" anchorCtr="0">
            <a:spAutoFit/>
          </a:bodyPr>
          <a:lstStyle/>
          <a:p>
            <a:pPr lvl="0">
              <a:spcBef>
                <a:spcPts val="400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1600"/>
              <a:t>Sizes from 256 to 4096 on a side - 1x to 16x scale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4343400"/>
            <a:ext cx="2057400" cy="2052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14600" y="4343400"/>
            <a:ext cx="1976400" cy="19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572000" y="4343400"/>
            <a:ext cx="1976400" cy="19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705720" y="4343400"/>
            <a:ext cx="1990440" cy="19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95280" y="525780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00400" y="5181480"/>
            <a:ext cx="45576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5029200" y="4876920"/>
            <a:ext cx="988920" cy="9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6629400" y="2133720"/>
            <a:ext cx="2013119" cy="201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648320" y="2133720"/>
            <a:ext cx="1904760" cy="19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2590919" y="2209680"/>
            <a:ext cx="1895400" cy="190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380880" y="2286000"/>
            <a:ext cx="1973520" cy="1981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57200" y="228600"/>
            <a:ext cx="1905120" cy="1900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3048120" y="2590919"/>
            <a:ext cx="985680" cy="990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5334120" y="2895479"/>
            <a:ext cx="512640" cy="53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7467479" y="3048120"/>
            <a:ext cx="228600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457200" y="228600"/>
            <a:ext cx="4038479" cy="4029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What might we want in  training patterns?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0EEA014-03E5-4FE7-BB6C-577FE96CC3D8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28880"/>
            <a:ext cx="8229600" cy="143460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What might we want in </a:t>
            </a:r>
            <a:br>
              <a:rPr lang="en-US"/>
            </a:br>
            <a:r>
              <a:rPr lang="en-US"/>
              <a:t>training patterns?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905120" y="1905120"/>
            <a:ext cx="6858000" cy="428292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697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800"/>
              <a:t>Simplicity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Simple, local interactions</a:t>
            </a:r>
          </a:p>
          <a:p>
            <a:pPr lvl="0">
              <a:lnSpc>
                <a:spcPct val="90000"/>
              </a:lnSpc>
              <a:spcBef>
                <a:spcPts val="697"/>
              </a:spcBef>
            </a:pPr>
            <a:endParaRPr lang="en-US" sz="2800"/>
          </a:p>
          <a:p>
            <a:pPr lvl="0">
              <a:lnSpc>
                <a:spcPct val="90000"/>
              </a:lnSpc>
              <a:spcBef>
                <a:spcPts val="697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800"/>
              <a:t>Self-similarity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Moderate independence of scale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lvl="0">
              <a:lnSpc>
                <a:spcPct val="90000"/>
              </a:lnSpc>
              <a:spcBef>
                <a:spcPts val="697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800"/>
              <a:t>Sparse/ICA coding structure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Image statistics the visual system uses to create primary visual cortex filters</a:t>
            </a:r>
          </a:p>
          <a:p>
            <a:pPr marL="0" lvl="1" indent="0">
              <a:spcBef>
                <a:spcPts val="59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endParaRPr lang="en-US"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880" y="1828800"/>
            <a:ext cx="105408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880" y="3276720"/>
            <a:ext cx="1054080" cy="8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57200" y="4572000"/>
            <a:ext cx="901800" cy="12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,r,t - pattern parameter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C987C29-091D-40EF-92E6-F3AA6AE500F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28600" y="228240"/>
            <a:ext cx="86868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p,r,t - pattern parameter description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14800" y="1600200"/>
            <a:ext cx="2289240" cy="229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28600" y="2286000"/>
            <a:ext cx="3098879" cy="313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04920" y="2514600"/>
            <a:ext cx="3136679" cy="3137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57200" y="2666880"/>
            <a:ext cx="3137039" cy="3124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114800" y="4038479"/>
            <a:ext cx="226836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09480" y="2743199"/>
            <a:ext cx="3149639" cy="313703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Freeform: Shape 8"/>
          <p:cNvSpPr/>
          <p:nvPr/>
        </p:nvSpPr>
        <p:spPr>
          <a:xfrm>
            <a:off x="1752479" y="1752479"/>
            <a:ext cx="1219320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R = 2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4724280" y="3048120"/>
            <a:ext cx="1219320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T = 1</a:t>
            </a:r>
          </a:p>
        </p:txBody>
      </p:sp>
      <p:sp>
        <p:nvSpPr>
          <p:cNvPr id="11" name="Freeform: Shape 10"/>
          <p:cNvSpPr/>
          <p:nvPr/>
        </p:nvSpPr>
        <p:spPr>
          <a:xfrm>
            <a:off x="4800600" y="5562720"/>
            <a:ext cx="1219320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T = 2</a:t>
            </a:r>
          </a:p>
        </p:txBody>
      </p:sp>
      <p:sp>
        <p:nvSpPr>
          <p:cNvPr id="12" name="Text Placeholder 11"/>
          <p:cNvSpPr txBox="1">
            <a:spLocks noGrp="1"/>
          </p:cNvSpPr>
          <p:nvPr>
            <p:ph type="body" idx="4294967295"/>
          </p:nvPr>
        </p:nvSpPr>
        <p:spPr>
          <a:xfrm>
            <a:off x="6476760" y="1600200"/>
            <a:ext cx="2438280" cy="452628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50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200"/>
              <a:t>P - probability of a node to be recruitable</a:t>
            </a:r>
          </a:p>
          <a:p>
            <a:pPr lvl="0">
              <a:lnSpc>
                <a:spcPct val="90000"/>
              </a:lnSpc>
              <a:spcBef>
                <a:spcPts val="550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200"/>
          </a:p>
          <a:p>
            <a:pPr lvl="0">
              <a:lnSpc>
                <a:spcPct val="90000"/>
              </a:lnSpc>
              <a:spcBef>
                <a:spcPts val="550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200"/>
              <a:t>R - neighborhood radius</a:t>
            </a:r>
          </a:p>
          <a:p>
            <a:pPr lvl="0">
              <a:lnSpc>
                <a:spcPct val="90000"/>
              </a:lnSpc>
              <a:spcBef>
                <a:spcPts val="550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200"/>
          </a:p>
          <a:p>
            <a:pPr lvl="0">
              <a:lnSpc>
                <a:spcPct val="90000"/>
              </a:lnSpc>
              <a:spcBef>
                <a:spcPts val="550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200"/>
              <a:t>T - threshold of active neighbors needed to become active</a:t>
            </a:r>
          </a:p>
        </p:txBody>
      </p:sp>
      <p:sp>
        <p:nvSpPr>
          <p:cNvPr id="13" name="Freeform: Shape 12"/>
          <p:cNvSpPr/>
          <p:nvPr/>
        </p:nvSpPr>
        <p:spPr>
          <a:xfrm>
            <a:off x="1523880" y="2743199"/>
            <a:ext cx="1600200" cy="1600200"/>
          </a:xfrm>
          <a:custGeom>
            <a:avLst/>
            <a:gdLst>
              <a:gd name="f0" fmla="val 0"/>
              <a:gd name="f1" fmla="val 1008"/>
              <a:gd name="f2" fmla="val 384"/>
              <a:gd name="f3" fmla="val 576"/>
              <a:gd name="f4" fmla="val 816"/>
              <a:gd name="f5" fmla="val 878"/>
              <a:gd name="f6" fmla="val 575"/>
              <a:gd name="f7" fmla="val 941"/>
              <a:gd name="f8" fmla="val 574"/>
              <a:gd name="f9" fmla="val 1004"/>
              <a:gd name="f10" fmla="val 573"/>
              <a:gd name="f11" fmla="val 768"/>
              <a:gd name="f12" fmla="val 192"/>
              <a:gd name="f13" fmla="val 624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8" h="1008">
                <a:moveTo>
                  <a:pt x="f2" y="f1"/>
                </a:moveTo>
                <a:lnTo>
                  <a:pt x="f3" y="f1"/>
                </a:lnTo>
                <a:lnTo>
                  <a:pt x="f3" y="f4"/>
                </a:lnTo>
                <a:lnTo>
                  <a:pt x="f4" y="f4"/>
                </a:lnTo>
                <a:lnTo>
                  <a:pt x="f4" y="f3"/>
                </a:lnTo>
                <a:cubicBezTo>
                  <a:pt x="f5" y="f6"/>
                  <a:pt x="f7" y="f8"/>
                  <a:pt x="f9" y="f10"/>
                </a:cubicBezTo>
                <a:lnTo>
                  <a:pt x="f1" y="f2"/>
                </a:lnTo>
                <a:lnTo>
                  <a:pt x="f11" y="f2"/>
                </a:lnTo>
                <a:lnTo>
                  <a:pt x="f11" y="f12"/>
                </a:lnTo>
                <a:lnTo>
                  <a:pt x="f13" y="f12"/>
                </a:lnTo>
                <a:lnTo>
                  <a:pt x="f13" y="f0"/>
                </a:lnTo>
                <a:lnTo>
                  <a:pt x="f2" y="f0"/>
                </a:lnTo>
                <a:lnTo>
                  <a:pt x="f2" y="f12"/>
                </a:lnTo>
                <a:lnTo>
                  <a:pt x="f12" y="f12"/>
                </a:lnTo>
                <a:lnTo>
                  <a:pt x="f12" y="f2"/>
                </a:lnTo>
                <a:lnTo>
                  <a:pt x="f0" y="f2"/>
                </a:lnTo>
                <a:lnTo>
                  <a:pt x="f0" y="f3"/>
                </a:lnTo>
                <a:lnTo>
                  <a:pt x="f12" y="f3"/>
                </a:lnTo>
                <a:lnTo>
                  <a:pt x="f12" y="f4"/>
                </a:lnTo>
                <a:lnTo>
                  <a:pt x="f2" y="f4"/>
                </a:lnTo>
                <a:lnTo>
                  <a:pt x="f2" y="f1"/>
                </a:lnTo>
                <a:close/>
              </a:path>
            </a:pathLst>
          </a:custGeom>
          <a:noFill/>
          <a:ln w="9360">
            <a:solidFill>
              <a:srgbClr val="FF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4" name="Freeform: Shape 13"/>
          <p:cNvSpPr/>
          <p:nvPr/>
        </p:nvSpPr>
        <p:spPr>
          <a:xfrm>
            <a:off x="4114800" y="4495680"/>
            <a:ext cx="1143000" cy="1143000"/>
          </a:xfrm>
          <a:custGeom>
            <a:avLst/>
            <a:gdLst>
              <a:gd name="f0" fmla="val 0"/>
              <a:gd name="f1" fmla="val 1008"/>
              <a:gd name="f2" fmla="val 384"/>
              <a:gd name="f3" fmla="val 576"/>
              <a:gd name="f4" fmla="val 816"/>
              <a:gd name="f5" fmla="val 878"/>
              <a:gd name="f6" fmla="val 575"/>
              <a:gd name="f7" fmla="val 941"/>
              <a:gd name="f8" fmla="val 574"/>
              <a:gd name="f9" fmla="val 1004"/>
              <a:gd name="f10" fmla="val 573"/>
              <a:gd name="f11" fmla="val 768"/>
              <a:gd name="f12" fmla="val 192"/>
              <a:gd name="f13" fmla="val 624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8" h="1008">
                <a:moveTo>
                  <a:pt x="f2" y="f1"/>
                </a:moveTo>
                <a:lnTo>
                  <a:pt x="f3" y="f1"/>
                </a:lnTo>
                <a:lnTo>
                  <a:pt x="f3" y="f4"/>
                </a:lnTo>
                <a:lnTo>
                  <a:pt x="f4" y="f4"/>
                </a:lnTo>
                <a:lnTo>
                  <a:pt x="f4" y="f3"/>
                </a:lnTo>
                <a:cubicBezTo>
                  <a:pt x="f5" y="f6"/>
                  <a:pt x="f7" y="f8"/>
                  <a:pt x="f9" y="f10"/>
                </a:cubicBezTo>
                <a:lnTo>
                  <a:pt x="f1" y="f2"/>
                </a:lnTo>
                <a:lnTo>
                  <a:pt x="f11" y="f2"/>
                </a:lnTo>
                <a:lnTo>
                  <a:pt x="f11" y="f12"/>
                </a:lnTo>
                <a:lnTo>
                  <a:pt x="f13" y="f12"/>
                </a:lnTo>
                <a:lnTo>
                  <a:pt x="f13" y="f0"/>
                </a:lnTo>
                <a:lnTo>
                  <a:pt x="f2" y="f0"/>
                </a:lnTo>
                <a:lnTo>
                  <a:pt x="f2" y="f12"/>
                </a:lnTo>
                <a:lnTo>
                  <a:pt x="f12" y="f12"/>
                </a:lnTo>
                <a:lnTo>
                  <a:pt x="f12" y="f2"/>
                </a:lnTo>
                <a:lnTo>
                  <a:pt x="f0" y="f2"/>
                </a:lnTo>
                <a:lnTo>
                  <a:pt x="f0" y="f3"/>
                </a:lnTo>
                <a:lnTo>
                  <a:pt x="f12" y="f3"/>
                </a:lnTo>
                <a:lnTo>
                  <a:pt x="f12" y="f4"/>
                </a:lnTo>
                <a:lnTo>
                  <a:pt x="f2" y="f4"/>
                </a:lnTo>
                <a:lnTo>
                  <a:pt x="f2" y="f1"/>
                </a:lnTo>
                <a:close/>
              </a:path>
            </a:pathLst>
          </a:custGeom>
          <a:noFill/>
          <a:ln w="9360">
            <a:solidFill>
              <a:srgbClr val="FF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5" name="Freeform: Shape 14"/>
          <p:cNvSpPr/>
          <p:nvPr/>
        </p:nvSpPr>
        <p:spPr>
          <a:xfrm>
            <a:off x="4800600" y="3809880"/>
            <a:ext cx="1143000" cy="1143000"/>
          </a:xfrm>
          <a:custGeom>
            <a:avLst/>
            <a:gdLst>
              <a:gd name="f0" fmla="val 0"/>
              <a:gd name="f1" fmla="val 1008"/>
              <a:gd name="f2" fmla="val 384"/>
              <a:gd name="f3" fmla="val 576"/>
              <a:gd name="f4" fmla="val 816"/>
              <a:gd name="f5" fmla="val 878"/>
              <a:gd name="f6" fmla="val 575"/>
              <a:gd name="f7" fmla="val 941"/>
              <a:gd name="f8" fmla="val 574"/>
              <a:gd name="f9" fmla="val 1004"/>
              <a:gd name="f10" fmla="val 573"/>
              <a:gd name="f11" fmla="val 768"/>
              <a:gd name="f12" fmla="val 192"/>
              <a:gd name="f13" fmla="val 624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1008" h="1008">
                <a:moveTo>
                  <a:pt x="f2" y="f1"/>
                </a:moveTo>
                <a:lnTo>
                  <a:pt x="f3" y="f1"/>
                </a:lnTo>
                <a:lnTo>
                  <a:pt x="f3" y="f4"/>
                </a:lnTo>
                <a:lnTo>
                  <a:pt x="f4" y="f4"/>
                </a:lnTo>
                <a:lnTo>
                  <a:pt x="f4" y="f3"/>
                </a:lnTo>
                <a:cubicBezTo>
                  <a:pt x="f5" y="f6"/>
                  <a:pt x="f7" y="f8"/>
                  <a:pt x="f9" y="f10"/>
                </a:cubicBezTo>
                <a:lnTo>
                  <a:pt x="f1" y="f2"/>
                </a:lnTo>
                <a:lnTo>
                  <a:pt x="f11" y="f2"/>
                </a:lnTo>
                <a:lnTo>
                  <a:pt x="f11" y="f12"/>
                </a:lnTo>
                <a:lnTo>
                  <a:pt x="f13" y="f12"/>
                </a:lnTo>
                <a:lnTo>
                  <a:pt x="f13" y="f0"/>
                </a:lnTo>
                <a:lnTo>
                  <a:pt x="f2" y="f0"/>
                </a:lnTo>
                <a:lnTo>
                  <a:pt x="f2" y="f12"/>
                </a:lnTo>
                <a:lnTo>
                  <a:pt x="f12" y="f12"/>
                </a:lnTo>
                <a:lnTo>
                  <a:pt x="f12" y="f2"/>
                </a:lnTo>
                <a:lnTo>
                  <a:pt x="f0" y="f2"/>
                </a:lnTo>
                <a:lnTo>
                  <a:pt x="f0" y="f3"/>
                </a:lnTo>
                <a:lnTo>
                  <a:pt x="f12" y="f3"/>
                </a:lnTo>
                <a:lnTo>
                  <a:pt x="f12" y="f4"/>
                </a:lnTo>
                <a:lnTo>
                  <a:pt x="f2" y="f4"/>
                </a:lnTo>
                <a:lnTo>
                  <a:pt x="f2" y="f1"/>
                </a:lnTo>
                <a:close/>
              </a:path>
            </a:pathLst>
          </a:custGeom>
          <a:noFill/>
          <a:ln w="9360">
            <a:solidFill>
              <a:srgbClr val="FF0000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6" name="Freeform: Shape 15"/>
          <p:cNvSpPr/>
          <p:nvPr/>
        </p:nvSpPr>
        <p:spPr>
          <a:xfrm>
            <a:off x="2286000" y="3505319"/>
            <a:ext cx="152280" cy="152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0000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7" name="Freeform: Shape 16"/>
          <p:cNvSpPr/>
          <p:nvPr/>
        </p:nvSpPr>
        <p:spPr>
          <a:xfrm>
            <a:off x="4572000" y="5029200"/>
            <a:ext cx="152280" cy="152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0000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8" name="Freeform: Shape 17"/>
          <p:cNvSpPr/>
          <p:nvPr/>
        </p:nvSpPr>
        <p:spPr>
          <a:xfrm>
            <a:off x="5257800" y="4343400"/>
            <a:ext cx="152280" cy="15228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FF0000"/>
          </a:solidFill>
          <a:ln>
            <a:noFill/>
            <a:prstDash val="solid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9" name="Freeform: Shape 18"/>
          <p:cNvSpPr/>
          <p:nvPr/>
        </p:nvSpPr>
        <p:spPr>
          <a:xfrm>
            <a:off x="685799" y="1752479"/>
            <a:ext cx="1219320" cy="5205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8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R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xit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build="p"/>
      <p:bldP spid="16" grpId="0" animBg="1"/>
      <p:bldP spid="17" grpId="0" animBg="1"/>
      <p:bldP spid="18" grpId="0" animBg="1"/>
      <p:bldP spid="19" grpId="0"/>
      <p:bldP spid="19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Gabor 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C36FF321-305B-4DBC-B374-CC90C90E765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59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419720" y="304560"/>
            <a:ext cx="266688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Gabor fits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80880" y="4495680"/>
            <a:ext cx="1895760" cy="1905120"/>
          </a:xfrm>
          <a:prstGeom prst="rect">
            <a:avLst/>
          </a:prstGeom>
          <a:noFill/>
          <a:ln w="9360">
            <a:solidFill>
              <a:srgbClr val="FFFFFF"/>
            </a:solidFill>
            <a:prstDash val="solid"/>
            <a:miter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0880" y="2438280"/>
            <a:ext cx="1905120" cy="1905120"/>
          </a:xfrm>
          <a:prstGeom prst="rect">
            <a:avLst/>
          </a:prstGeom>
          <a:noFill/>
          <a:ln w="9360">
            <a:solidFill>
              <a:srgbClr val="FFFFFF"/>
            </a:solidFill>
            <a:prstDash val="solid"/>
            <a:miter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80880" y="380880"/>
            <a:ext cx="1882800" cy="1892519"/>
          </a:xfrm>
          <a:prstGeom prst="rect">
            <a:avLst/>
          </a:prstGeom>
          <a:noFill/>
          <a:ln w="9360">
            <a:solidFill>
              <a:srgbClr val="FFFFFF"/>
            </a:solidFill>
            <a:prstDash val="solid"/>
            <a:miter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4495680" y="457200"/>
            <a:ext cx="1828800" cy="1817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2514600" y="457200"/>
            <a:ext cx="1828800" cy="1805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6477119" y="304920"/>
            <a:ext cx="2438280" cy="191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6477119" y="4419720"/>
            <a:ext cx="2412720" cy="1919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/>
            <a:alphaModFix/>
          </a:blip>
          <a:srcRect/>
          <a:stretch>
            <a:fillRect/>
          </a:stretch>
        </p:blipFill>
        <p:spPr>
          <a:xfrm>
            <a:off x="4495680" y="449568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lum/>
            <a:alphaModFix/>
          </a:blip>
          <a:srcRect/>
          <a:stretch>
            <a:fillRect/>
          </a:stretch>
        </p:blipFill>
        <p:spPr>
          <a:xfrm>
            <a:off x="2514600" y="4495680"/>
            <a:ext cx="1828800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lum/>
            <a:alphaModFix/>
          </a:blip>
          <a:srcRect/>
          <a:stretch>
            <a:fillRect/>
          </a:stretch>
        </p:blipFill>
        <p:spPr>
          <a:xfrm>
            <a:off x="6477119" y="2362320"/>
            <a:ext cx="2438280" cy="1938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4495680" y="2514600"/>
            <a:ext cx="1854360" cy="1806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2514600" y="2514600"/>
            <a:ext cx="1828800" cy="18176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Freeform: Shape 14"/>
          <p:cNvSpPr/>
          <p:nvPr/>
        </p:nvSpPr>
        <p:spPr>
          <a:xfrm>
            <a:off x="5605200" y="6491160"/>
            <a:ext cx="390708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X-axis: Orientation bandwidth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lum/>
            <a:alphaModFix/>
          </a:blip>
          <a:srcRect/>
          <a:stretch>
            <a:fillRect/>
          </a:stretch>
        </p:blipFill>
        <p:spPr>
          <a:xfrm>
            <a:off x="6553080" y="4419720"/>
            <a:ext cx="2374920" cy="19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lum/>
            <a:alphaModFix/>
          </a:blip>
          <a:srcRect/>
          <a:stretch>
            <a:fillRect/>
          </a:stretch>
        </p:blipFill>
        <p:spPr>
          <a:xfrm>
            <a:off x="6553080" y="2362320"/>
            <a:ext cx="2374920" cy="197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lum/>
            <a:alphaModFix/>
          </a:blip>
          <a:srcRect/>
          <a:stretch>
            <a:fillRect/>
          </a:stretch>
        </p:blipFill>
        <p:spPr>
          <a:xfrm>
            <a:off x="6629400" y="304920"/>
            <a:ext cx="2247840" cy="186516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Freeform: Shape 18"/>
          <p:cNvSpPr/>
          <p:nvPr/>
        </p:nvSpPr>
        <p:spPr>
          <a:xfrm>
            <a:off x="7696080" y="533160"/>
            <a:ext cx="0" cy="1523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4233" fill="none">
                <a:moveTo>
                  <a:pt x="0" y="4233"/>
                </a:moveTo>
                <a:lnTo>
                  <a:pt x="0" y="0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20" name="Freeform: Shape 19"/>
          <p:cNvSpPr/>
          <p:nvPr/>
        </p:nvSpPr>
        <p:spPr>
          <a:xfrm>
            <a:off x="7696080" y="2742840"/>
            <a:ext cx="0" cy="152352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4233" fill="none">
                <a:moveTo>
                  <a:pt x="0" y="4233"/>
                </a:moveTo>
                <a:lnTo>
                  <a:pt x="0" y="0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21" name="Freeform: Shape 20"/>
          <p:cNvSpPr/>
          <p:nvPr/>
        </p:nvSpPr>
        <p:spPr>
          <a:xfrm>
            <a:off x="7696080" y="4724280"/>
            <a:ext cx="0" cy="1523880"/>
          </a:xfrm>
          <a:custGeom>
            <a:avLst/>
            <a:gdLst/>
            <a:ahLst/>
            <a:cxnLst>
              <a:cxn ang="3cd4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h="4234" fill="none">
                <a:moveTo>
                  <a:pt x="0" y="4234"/>
                </a:moveTo>
                <a:lnTo>
                  <a:pt x="0" y="0"/>
                </a:lnTo>
              </a:path>
            </a:pathLst>
          </a:custGeom>
          <a:noFill/>
          <a:ln w="57240">
            <a:solidFill>
              <a:srgbClr val="FF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007414A5-317E-482C-B590-5E6F375D81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-1368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4000"/>
              <a:t>Respective roles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263600" y="1276200"/>
            <a:ext cx="1447919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Retina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3778200" y="1276200"/>
            <a:ext cx="1447919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LGN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6445440" y="1276200"/>
            <a:ext cx="1447560" cy="762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V1</a:t>
            </a:r>
          </a:p>
        </p:txBody>
      </p:sp>
      <p:sp>
        <p:nvSpPr>
          <p:cNvPr id="6" name="Straight Connector 5"/>
          <p:cNvSpPr/>
          <p:nvPr/>
        </p:nvSpPr>
        <p:spPr>
          <a:xfrm>
            <a:off x="2940120" y="1657439"/>
            <a:ext cx="685800" cy="0"/>
          </a:xfrm>
          <a:prstGeom prst="line">
            <a:avLst/>
          </a:prstGeom>
          <a:noFill/>
          <a:ln w="76320">
            <a:solidFill>
              <a:srgbClr val="FFFF66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>
            <a:off x="5454720" y="1504800"/>
            <a:ext cx="685800" cy="0"/>
          </a:xfrm>
          <a:prstGeom prst="line">
            <a:avLst/>
          </a:prstGeom>
          <a:noFill/>
          <a:ln w="76320">
            <a:solidFill>
              <a:srgbClr val="FFFF66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 flipH="1">
            <a:off x="5454360" y="1809719"/>
            <a:ext cx="685800" cy="0"/>
          </a:xfrm>
          <a:prstGeom prst="line">
            <a:avLst/>
          </a:prstGeom>
          <a:noFill/>
          <a:ln w="76320">
            <a:solidFill>
              <a:srgbClr val="FFFF66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1">
            <a:no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6400" y="2334600"/>
            <a:ext cx="8000999" cy="39762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Retina:  retinal waves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Earliest discovered source of visual spontaneous activity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(Maffei, Galli-Resta 1990 – correlated bursting discovered)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Most widely studied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(review in Wong 1999...)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Physiological models of retinal waves available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 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(Butts et al. 1999, Godfrey &amp; Swindale 2008)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LGN (lateral geniculate nucleus)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The source of spontaneous activity implicated in V1 development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9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V1 Feedback necessary to correlate activity between eye layers</a:t>
            </a: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15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(Weliky &amp; Katz 1999)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V1 (primary visual cortex)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</a:t>
            </a: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The area innately trained by the LGN/V1 spontaneous activity.</a:t>
            </a:r>
          </a:p>
          <a:p>
            <a:pPr marL="0" marR="0" lvl="1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66"/>
              </a:buClr>
              <a:buSzPct val="100000"/>
              <a:buFont typeface="Arial" pitchFamily="33"/>
              <a:buChar char="•"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0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 Primarily interested in “simple cells”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(p,r,t) allow edge statistics to v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B99182CD-C036-4961-B4F5-B8012CD89E5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-360"/>
            <a:ext cx="8229600" cy="1143360"/>
          </a:xfrm>
        </p:spPr>
        <p:txBody>
          <a:bodyPr wrap="square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en-US" sz="4000"/>
              <a:t>(p,r,t) allow edge statistics to vary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3520" y="1066680"/>
            <a:ext cx="8229600" cy="131292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Example to show how edge stats vary with parameter values</a:t>
            </a:r>
          </a:p>
          <a:p>
            <a:pPr marL="0" lvl="1" indent="0">
              <a:spcBef>
                <a:spcPts val="44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r = 5 (80 neighboring nodes)</a:t>
            </a:r>
          </a:p>
          <a:p>
            <a:pPr marL="0" lvl="1" indent="0">
              <a:spcBef>
                <a:spcPts val="44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convex, straight, concave have resp. 20, 40, and 60 wavefront nodes.</a:t>
            </a:r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Table below shows that as T &amp; P increase, edges become straighter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066680" y="2590919"/>
          <a:ext cx="6857640" cy="4138200"/>
        </p:xfrm>
        <a:graphic>
          <a:graphicData uri="http://schemas.openxmlformats.org/drawingml/2006/table">
            <a:tbl>
              <a:tblPr/>
              <a:tblGrid>
                <a:gridCol w="1371599">
                  <a:extLst>
                    <a:ext uri="{9D8B030D-6E8A-4147-A177-3AD203B41FA5}">
                      <a16:colId xmlns:a16="http://schemas.microsoft.com/office/drawing/2014/main" xmlns="" val="3194744421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xmlns="" val="2536126412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xmlns="" val="2040320479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xmlns="" val="2333928646"/>
                    </a:ext>
                  </a:extLst>
                </a:gridCol>
                <a:gridCol w="1371599">
                  <a:extLst>
                    <a:ext uri="{9D8B030D-6E8A-4147-A177-3AD203B41FA5}">
                      <a16:colId xmlns:a16="http://schemas.microsoft.com/office/drawing/2014/main" xmlns="" val="290306803"/>
                    </a:ext>
                  </a:extLst>
                </a:gridCol>
              </a:tblGrid>
              <a:tr h="1405080">
                <a:tc gridSpan="2"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Edge description:</a:t>
                      </a:r>
                    </a:p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  </a:t>
                      </a:r>
                    </a:p>
                    <a:p>
                      <a:pPr marL="0" marR="0" lvl="0" indent="0" rtl="0" hangingPunct="0">
                        <a:spcBef>
                          <a:spcPts val="598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4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  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Convex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Straight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concave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94463089"/>
                  </a:ext>
                </a:extLst>
              </a:tr>
              <a:tr h="703800">
                <a:tc>
                  <a:txBody>
                    <a:bodyPr/>
                    <a:lstStyle/>
                    <a:p>
                      <a:pPr marL="0" marR="0" lvl="0" indent="0" algn="ctr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P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rtl="0" hangingPunct="0">
                        <a:spcBef>
                          <a:spcPts val="499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0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Probability of continuing wavefront similar to edge description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94526100"/>
                  </a:ext>
                </a:extLst>
              </a:tr>
              <a:tr h="67716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0.0416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0.289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25221362"/>
                  </a:ext>
                </a:extLst>
              </a:tr>
              <a:tr h="67572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0.1406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0.133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92445552"/>
                  </a:ext>
                </a:extLst>
              </a:tr>
              <a:tr h="676800"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0.2645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0.006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spcBef>
                          <a:spcPts val="697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2800">
                          <a:solidFill>
                            <a:srgbClr val="FFFF66"/>
                          </a:solidFill>
                          <a:latin typeface="Times New Roman" pitchFamily="18"/>
                          <a:ea typeface="Arial Unicode MS" pitchFamily="2"/>
                          <a:cs typeface="Tahoma" pitchFamily="2"/>
                        </a:rPr>
                        <a:t>0.053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09968911"/>
                  </a:ext>
                </a:extLst>
              </a:tr>
            </a:tbl>
          </a:graphicData>
        </a:graphic>
      </p:graphicFrame>
      <p:sp>
        <p:nvSpPr>
          <p:cNvPr id="5" name="Freeform: Shape 4"/>
          <p:cNvSpPr/>
          <p:nvPr/>
        </p:nvSpPr>
        <p:spPr>
          <a:xfrm>
            <a:off x="4114800" y="2743199"/>
            <a:ext cx="762120" cy="7621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6" name="Freeform: Shape 5"/>
          <p:cNvSpPr/>
          <p:nvPr/>
        </p:nvSpPr>
        <p:spPr>
          <a:xfrm>
            <a:off x="5410079" y="2743199"/>
            <a:ext cx="762120" cy="7621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7" name="Freeform: Shape 6"/>
          <p:cNvSpPr/>
          <p:nvPr/>
        </p:nvSpPr>
        <p:spPr>
          <a:xfrm>
            <a:off x="6781680" y="2743199"/>
            <a:ext cx="762120" cy="7621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000000"/>
          </a:solidFill>
          <a:ln w="9360">
            <a:solidFill>
              <a:srgbClr val="FFFF66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Freeform: Shape 7"/>
          <p:cNvSpPr/>
          <p:nvPr/>
        </p:nvSpPr>
        <p:spPr>
          <a:xfrm>
            <a:off x="4495680" y="2895479"/>
            <a:ext cx="381240" cy="457200"/>
          </a:xfrm>
          <a:custGeom>
            <a:avLst/>
            <a:gdLst>
              <a:gd name="f0" fmla="val 0"/>
              <a:gd name="f1" fmla="val 240"/>
              <a:gd name="f2" fmla="val 288"/>
              <a:gd name="f3" fmla="val 192"/>
              <a:gd name="f4" fmla="val 144"/>
              <a:gd name="f5" fmla="val 96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40" h="288">
                <a:moveTo>
                  <a:pt x="f3" y="f0"/>
                </a:moveTo>
                <a:lnTo>
                  <a:pt x="f0" y="f4"/>
                </a:lnTo>
                <a:lnTo>
                  <a:pt x="f3" y="f2"/>
                </a:lnTo>
                <a:lnTo>
                  <a:pt x="f1" y="f3"/>
                </a:lnTo>
                <a:lnTo>
                  <a:pt x="f1" y="f5"/>
                </a:lnTo>
                <a:lnTo>
                  <a:pt x="f3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66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5791320" y="2743199"/>
            <a:ext cx="380880" cy="762120"/>
          </a:xfrm>
          <a:custGeom>
            <a:avLst/>
            <a:gdLst>
              <a:gd name="f0" fmla="val 0"/>
              <a:gd name="f1" fmla="val 240"/>
              <a:gd name="f2" fmla="val 480"/>
              <a:gd name="f3" fmla="val 96"/>
              <a:gd name="f4" fmla="val 432"/>
              <a:gd name="f5" fmla="val 192"/>
              <a:gd name="f6" fmla="val 384"/>
              <a:gd name="f7" fmla="val 288"/>
              <a:gd name="f8" fmla="val 144"/>
              <a:gd name="f9" fmla="val 48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40" h="480">
                <a:moveTo>
                  <a:pt x="f0" y="f0"/>
                </a:moveTo>
                <a:lnTo>
                  <a:pt x="f0" y="f2"/>
                </a:lnTo>
                <a:lnTo>
                  <a:pt x="f3" y="f4"/>
                </a:lnTo>
                <a:lnTo>
                  <a:pt x="f5" y="f6"/>
                </a:lnTo>
                <a:lnTo>
                  <a:pt x="f1" y="f7"/>
                </a:lnTo>
                <a:lnTo>
                  <a:pt x="f5" y="f3"/>
                </a:lnTo>
                <a:lnTo>
                  <a:pt x="f8" y="f9"/>
                </a:lnTo>
                <a:lnTo>
                  <a:pt x="f0" y="f0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66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0" name="Freeform: Shape 9"/>
          <p:cNvSpPr/>
          <p:nvPr/>
        </p:nvSpPr>
        <p:spPr>
          <a:xfrm>
            <a:off x="6858000" y="2743199"/>
            <a:ext cx="685799" cy="762120"/>
          </a:xfrm>
          <a:custGeom>
            <a:avLst/>
            <a:gdLst>
              <a:gd name="f0" fmla="val 0"/>
              <a:gd name="f1" fmla="val 432"/>
              <a:gd name="f2" fmla="val 480"/>
              <a:gd name="f3" fmla="val 384"/>
              <a:gd name="f4" fmla="val 192"/>
              <a:gd name="f5" fmla="val 240"/>
              <a:gd name="f6" fmla="val 96"/>
              <a:gd name="f7" fmla="val 48"/>
              <a:gd name="f8" fmla="val 144"/>
              <a:gd name="f9" fmla="val 288"/>
              <a:gd name="f10" fmla="val 336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432" h="480">
                <a:moveTo>
                  <a:pt x="f0" y="f3"/>
                </a:moveTo>
                <a:lnTo>
                  <a:pt x="f4" y="f5"/>
                </a:lnTo>
                <a:lnTo>
                  <a:pt x="f0" y="f6"/>
                </a:lnTo>
                <a:lnTo>
                  <a:pt x="f6" y="f7"/>
                </a:lnTo>
                <a:lnTo>
                  <a:pt x="f0" y="f6"/>
                </a:lnTo>
                <a:lnTo>
                  <a:pt x="f7" y="f7"/>
                </a:lnTo>
                <a:lnTo>
                  <a:pt x="f8" y="f0"/>
                </a:lnTo>
                <a:lnTo>
                  <a:pt x="f9" y="f0"/>
                </a:lnTo>
                <a:lnTo>
                  <a:pt x="f3" y="f6"/>
                </a:lnTo>
                <a:lnTo>
                  <a:pt x="f1" y="f4"/>
                </a:lnTo>
                <a:lnTo>
                  <a:pt x="f1" y="f10"/>
                </a:lnTo>
                <a:lnTo>
                  <a:pt x="f10" y="f1"/>
                </a:lnTo>
                <a:lnTo>
                  <a:pt x="f4" y="f2"/>
                </a:lnTo>
                <a:lnTo>
                  <a:pt x="f7" y="f1"/>
                </a:lnTo>
                <a:lnTo>
                  <a:pt x="f0" y="f3"/>
                </a:lnTo>
                <a:close/>
              </a:path>
            </a:pathLst>
          </a:custGeom>
          <a:solidFill>
            <a:srgbClr val="FFFFFF"/>
          </a:solidFill>
          <a:ln w="9360">
            <a:solidFill>
              <a:srgbClr val="FFFF66"/>
            </a:solidFill>
            <a:prstDash val="solid"/>
            <a:round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11" name="Freeform: Shape 10"/>
          <p:cNvSpPr/>
          <p:nvPr/>
        </p:nvSpPr>
        <p:spPr>
          <a:xfrm>
            <a:off x="609480" y="1828800"/>
            <a:ext cx="8534520" cy="76212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noFill/>
          <a:ln w="76320">
            <a:solidFill>
              <a:srgbClr val="FF0000"/>
            </a:solidFill>
            <a:prstDash val="solid"/>
            <a:miter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Running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5913409-F535-408B-BE7D-1D83D82FAA8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151920"/>
            <a:ext cx="8229600" cy="79272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Running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867279" y="990719"/>
            <a:ext cx="3276720" cy="312444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Top: Amacrine layer</a:t>
            </a:r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Bottom: Ganglion</a:t>
            </a:r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endParaRPr lang="en-US" sz="2000"/>
          </a:p>
          <a:p>
            <a:pPr lvl="0">
              <a:lnSpc>
                <a:spcPct val="90000"/>
              </a:lnSpc>
              <a:spcBef>
                <a:spcPts val="499"/>
              </a:spcBef>
              <a:buClr>
                <a:srgbClr val="FFFF66"/>
              </a:buClr>
              <a:buSzPct val="100000"/>
              <a:buFont typeface="Arial" pitchFamily="33"/>
              <a:buChar char="•"/>
            </a:pPr>
            <a:r>
              <a:rPr lang="en-US" sz="2000"/>
              <a:t>Free parameters Fit to measure gross properties of the waves</a:t>
            </a:r>
          </a:p>
          <a:p>
            <a:pPr marL="0" lvl="1" indent="0">
              <a:spcBef>
                <a:spcPts val="44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Interwave interval</a:t>
            </a:r>
          </a:p>
          <a:p>
            <a:pPr marL="0" lvl="1" indent="0">
              <a:spcBef>
                <a:spcPts val="44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Mean wave size</a:t>
            </a:r>
          </a:p>
          <a:p>
            <a:pPr marL="0" lvl="1" indent="0">
              <a:spcBef>
                <a:spcPts val="448"/>
              </a:spcBef>
              <a:buClr>
                <a:srgbClr val="FFFF66"/>
              </a:buClr>
              <a:buSzPct val="100000"/>
              <a:buFont typeface="Arial" pitchFamily="33"/>
              <a:buChar char="–"/>
              <a:tabLst>
                <a:tab pos="571320" algn="l"/>
                <a:tab pos="1485719" algn="l"/>
                <a:tab pos="2400119" algn="l"/>
                <a:tab pos="3314519" algn="l"/>
                <a:tab pos="4228919" algn="l"/>
                <a:tab pos="5143320" algn="l"/>
                <a:tab pos="6057720" algn="l"/>
                <a:tab pos="6972120" algn="l"/>
                <a:tab pos="7886520" algn="l"/>
                <a:tab pos="8800920" algn="l"/>
                <a:tab pos="9715320" algn="l"/>
              </a:tabLst>
            </a:pPr>
            <a:r>
              <a:rPr lang="en-US" sz="1800"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Wave propagation speed</a:t>
            </a:r>
          </a:p>
        </p:txBody>
      </p:sp>
      <p:pic>
        <p:nvPicPr>
          <p:cNvPr id="4" name="Macintosh HD:Users:mva:active:3rd_year_GRS:comp_waves1.mov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57200" y="990719"/>
            <a:ext cx="2514600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Macintosh HD:Users:mva:active:3rd_year_GRS:comp_waves2.mov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24079" y="990719"/>
            <a:ext cx="2590919" cy="502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172200" y="4191120"/>
            <a:ext cx="2505240" cy="2438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parse stru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234592E-7646-404E-B804-949E59AA89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0" y="456839"/>
            <a:ext cx="45720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Sparse structure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4920" y="2209680"/>
            <a:ext cx="3886200" cy="317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705720" y="4495680"/>
            <a:ext cx="1904760" cy="1905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6705720" y="2438280"/>
            <a:ext cx="1904760" cy="189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705720" y="380880"/>
            <a:ext cx="1904760" cy="19051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traight Connector 6"/>
          <p:cNvSpPr/>
          <p:nvPr/>
        </p:nvSpPr>
        <p:spPr>
          <a:xfrm flipH="1" flipV="1">
            <a:off x="609480" y="4952520"/>
            <a:ext cx="4191120" cy="38124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 flipH="1">
            <a:off x="3962520" y="1905120"/>
            <a:ext cx="761760" cy="761760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 flipH="1">
            <a:off x="2133720" y="3581279"/>
            <a:ext cx="2743200" cy="228601"/>
          </a:xfrm>
          <a:prstGeom prst="line">
            <a:avLst/>
          </a:prstGeom>
          <a:noFill/>
          <a:ln w="5724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lum/>
            <a:alphaModFix/>
          </a:blip>
          <a:srcRect/>
          <a:stretch>
            <a:fillRect/>
          </a:stretch>
        </p:blipFill>
        <p:spPr>
          <a:xfrm>
            <a:off x="4648320" y="4495680"/>
            <a:ext cx="1895400" cy="1905120"/>
          </a:xfrm>
          <a:prstGeom prst="rect">
            <a:avLst/>
          </a:prstGeom>
          <a:noFill/>
          <a:ln w="9360">
            <a:solidFill>
              <a:srgbClr val="FFFFFF"/>
            </a:solidFill>
            <a:prstDash val="solid"/>
            <a:miter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lum/>
            <a:alphaModFix/>
          </a:blip>
          <a:srcRect/>
          <a:stretch>
            <a:fillRect/>
          </a:stretch>
        </p:blipFill>
        <p:spPr>
          <a:xfrm>
            <a:off x="4648320" y="2438280"/>
            <a:ext cx="1904760" cy="1905120"/>
          </a:xfrm>
          <a:prstGeom prst="rect">
            <a:avLst/>
          </a:prstGeom>
          <a:noFill/>
          <a:ln w="9360">
            <a:solidFill>
              <a:srgbClr val="FFFFFF"/>
            </a:solidFill>
            <a:prstDash val="solid"/>
            <a:miter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4648320" y="380880"/>
            <a:ext cx="1882800" cy="1892519"/>
          </a:xfrm>
          <a:prstGeom prst="rect">
            <a:avLst/>
          </a:prstGeom>
          <a:noFill/>
          <a:ln w="9360">
            <a:solidFill>
              <a:srgbClr val="FFFFFF"/>
            </a:solidFill>
            <a:prstDash val="solid"/>
            <a:miter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D95645C9-37CB-4D44-A629-04AAE96384E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304560" y="274680"/>
            <a:ext cx="8381879" cy="94500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>
                <a:solidFill>
                  <a:srgbClr val="F0E500"/>
                </a:solidFill>
              </a:rPr>
              <a:t>How to measure V1 cell selectivity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191120" y="1676519"/>
            <a:ext cx="4470120" cy="40496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Freeform: Shape 3"/>
          <p:cNvSpPr/>
          <p:nvPr/>
        </p:nvSpPr>
        <p:spPr>
          <a:xfrm>
            <a:off x="2114640" y="1295280"/>
            <a:ext cx="164520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Orientation</a:t>
            </a:r>
          </a:p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bandwidth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2209680" y="5181480"/>
            <a:ext cx="1981439" cy="11912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Spatial frequency</a:t>
            </a:r>
          </a:p>
          <a:p>
            <a:pPr marL="0" marR="0" lvl="0" indent="0" rtl="0" hangingPunct="0">
              <a:buNone/>
              <a:tabLst/>
            </a:pPr>
            <a:r>
              <a:rPr lang="en-US" sz="2400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bandwidth</a:t>
            </a:r>
          </a:p>
        </p:txBody>
      </p:sp>
      <p:sp>
        <p:nvSpPr>
          <p:cNvPr id="6" name="Straight Connector 5"/>
          <p:cNvSpPr/>
          <p:nvPr/>
        </p:nvSpPr>
        <p:spPr>
          <a:xfrm flipV="1">
            <a:off x="3809880" y="4648320"/>
            <a:ext cx="1219320" cy="914400"/>
          </a:xfrm>
          <a:prstGeom prst="line">
            <a:avLst/>
          </a:prstGeom>
          <a:noFill/>
          <a:ln w="7632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7" name="Straight Connector 6"/>
          <p:cNvSpPr/>
          <p:nvPr/>
        </p:nvSpPr>
        <p:spPr>
          <a:xfrm>
            <a:off x="3809880" y="1981080"/>
            <a:ext cx="1371600" cy="609839"/>
          </a:xfrm>
          <a:prstGeom prst="line">
            <a:avLst/>
          </a:prstGeom>
          <a:noFill/>
          <a:ln w="76320">
            <a:solidFill>
              <a:srgbClr val="FF0000"/>
            </a:solidFill>
            <a:prstDash val="solid"/>
            <a:miter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8" name="Straight Connector 7"/>
          <p:cNvSpPr/>
          <p:nvPr/>
        </p:nvSpPr>
        <p:spPr>
          <a:xfrm>
            <a:off x="5257800" y="2743199"/>
            <a:ext cx="533520" cy="0"/>
          </a:xfrm>
          <a:prstGeom prst="line">
            <a:avLst/>
          </a:prstGeom>
          <a:noFill/>
          <a:ln w="28440">
            <a:solidFill>
              <a:srgbClr val="FF0000"/>
            </a:solidFill>
            <a:prstDash val="solid"/>
            <a:miter/>
            <a:headEnd type="arrow"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sp>
        <p:nvSpPr>
          <p:cNvPr id="9" name="Straight Connector 8"/>
          <p:cNvSpPr/>
          <p:nvPr/>
        </p:nvSpPr>
        <p:spPr>
          <a:xfrm>
            <a:off x="5105520" y="4724280"/>
            <a:ext cx="761759" cy="0"/>
          </a:xfrm>
          <a:prstGeom prst="line">
            <a:avLst/>
          </a:prstGeom>
          <a:noFill/>
          <a:ln w="28440">
            <a:solidFill>
              <a:srgbClr val="FF0000"/>
            </a:solidFill>
            <a:prstDash val="solid"/>
            <a:miter/>
            <a:headEnd type="arrow"/>
            <a:tailEnd type="arrow"/>
          </a:ln>
        </p:spPr>
        <p:txBody>
          <a:bodyPr vert="horz" wrap="none" lIns="90000" tIns="46800" rIns="90000" bIns="46800" anchor="ctr" anchorCtr="0" compatLnSpc="0">
            <a:noAutofit/>
          </a:bodyPr>
          <a:lstStyle/>
          <a:p>
            <a:pPr lvl="0" rtl="0" hangingPunct="0">
              <a:buNone/>
              <a:tabLst/>
            </a:pPr>
            <a:endParaRPr lang="en-US" sz="2400">
              <a:latin typeface="Times New Roman" pitchFamily="18"/>
              <a:ea typeface="Arial Unicode MS" pitchFamily="2"/>
              <a:cs typeface="Tahoma" pitchFamily="2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762120" y="2286000"/>
            <a:ext cx="2666880" cy="2666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1 linear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845871EE-E513-476D-B42E-0C897D4F43E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64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27432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/>
              <a:t>V1 linear model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19320" y="1600200"/>
            <a:ext cx="6705360" cy="399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1 “simple cell”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2D03609C-1419-4728-8745-A58D9F9F803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-360"/>
            <a:ext cx="8229600" cy="11433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 sz="3600"/>
              <a:t>V1 “simple cell” response description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52280" y="1675799"/>
            <a:ext cx="4191120" cy="4267800"/>
          </a:xfrm>
        </p:spPr>
        <p:txBody>
          <a:bodyPr wrap="square" anchor="t" anchorCtr="0">
            <a:spAutoFit/>
          </a:bodyPr>
          <a:lstStyle/>
          <a:p>
            <a:pPr lvl="0">
              <a:lnSpc>
                <a:spcPct val="90000"/>
              </a:lnSpc>
              <a:spcBef>
                <a:spcPts val="598"/>
              </a:spcBef>
            </a:pPr>
            <a:r>
              <a:rPr lang="en-US" sz="2600"/>
              <a:t>Response described by </a:t>
            </a:r>
            <a:r>
              <a:rPr lang="en-US" sz="2600">
                <a:solidFill>
                  <a:srgbClr val="FF0000"/>
                </a:solidFill>
              </a:rPr>
              <a:t>template matching</a:t>
            </a:r>
            <a:r>
              <a:rPr lang="en-US" sz="2600"/>
              <a:t>*</a:t>
            </a:r>
          </a:p>
          <a:p>
            <a:pPr lvl="0">
              <a:lnSpc>
                <a:spcPct val="90000"/>
              </a:lnSpc>
              <a:spcBef>
                <a:spcPts val="598"/>
              </a:spcBef>
            </a:pPr>
            <a:endParaRPr lang="en-US" sz="2000"/>
          </a:p>
          <a:p>
            <a:pPr lvl="0">
              <a:lnSpc>
                <a:spcPct val="90000"/>
              </a:lnSpc>
              <a:spcBef>
                <a:spcPts val="598"/>
              </a:spcBef>
            </a:pPr>
            <a:r>
              <a:rPr lang="en-US" sz="2200"/>
              <a:t>Cells respond when bright and dark areas in the template and viewed image overlap in retinal coordinates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4836600" y="4352760"/>
            <a:ext cx="3911760" cy="2095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751640" y="1647720"/>
            <a:ext cx="4127760" cy="25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067000" y="1118880"/>
            <a:ext cx="3472559" cy="4255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Simple cell receptive fields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43600" y="4343400"/>
            <a:ext cx="2722680" cy="36467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000000"/>
                </a:solidFill>
                <a:latin typeface="Arial" pitchFamily="17"/>
                <a:ea typeface="Arial Unicode MS" pitchFamily="2"/>
                <a:cs typeface="Tahoma" pitchFamily="2"/>
              </a:rPr>
              <a:t>Binocular receptive fields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43000" y="5257800"/>
            <a:ext cx="3429000" cy="14799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1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* only for the purposes of this talk.  Such descriptions are idealizations - full response descriptions are not so simple.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V1 simple cell selectivi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F482B5CC-B47C-4F03-B5AE-EBAE3B0759C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457200" y="0"/>
            <a:ext cx="8229600" cy="914760"/>
          </a:xfrm>
        </p:spPr>
        <p:txBody>
          <a:bodyPr wrap="square" anchorCtr="0">
            <a:spAutoFit/>
          </a:bodyPr>
          <a:lstStyle/>
          <a:p>
            <a:pPr lvl="0"/>
            <a:r>
              <a:rPr lang="en-US">
                <a:solidFill>
                  <a:srgbClr val="F0E500"/>
                </a:solidFill>
              </a:rPr>
              <a:t>V1 simple cell selectivity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304920" y="1143000"/>
            <a:ext cx="3352680" cy="581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squar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3200" b="1">
                <a:solidFill>
                  <a:srgbClr val="FF0000"/>
                </a:solidFill>
                <a:latin typeface="Times New Roman" pitchFamily="18"/>
                <a:ea typeface="Arial Unicode MS" pitchFamily="2"/>
                <a:cs typeface="Tahoma" pitchFamily="2"/>
              </a:rPr>
              <a:t>Selective For:</a:t>
            </a:r>
          </a:p>
        </p:txBody>
      </p:sp>
      <p:sp>
        <p:nvSpPr>
          <p:cNvPr id="4" name="Freeform: Shape 3"/>
          <p:cNvSpPr/>
          <p:nvPr/>
        </p:nvSpPr>
        <p:spPr>
          <a:xfrm>
            <a:off x="2526840" y="1676519"/>
            <a:ext cx="1704600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 b="1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Orientation</a:t>
            </a:r>
          </a:p>
        </p:txBody>
      </p:sp>
      <p:sp>
        <p:nvSpPr>
          <p:cNvPr id="5" name="Freeform: Shape 4"/>
          <p:cNvSpPr/>
          <p:nvPr/>
        </p:nvSpPr>
        <p:spPr>
          <a:xfrm>
            <a:off x="353160" y="3803400"/>
            <a:ext cx="196848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 b="1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Receptive</a:t>
            </a:r>
          </a:p>
          <a:p>
            <a:pPr marL="0" marR="0" lvl="0" indent="0" rtl="0" hangingPunct="0">
              <a:buNone/>
              <a:tabLst/>
            </a:pPr>
            <a:r>
              <a:rPr lang="en-US" sz="2400" b="1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Field Position</a:t>
            </a:r>
          </a:p>
        </p:txBody>
      </p:sp>
      <p:sp>
        <p:nvSpPr>
          <p:cNvPr id="6" name="Freeform: Shape 5"/>
          <p:cNvSpPr/>
          <p:nvPr/>
        </p:nvSpPr>
        <p:spPr>
          <a:xfrm>
            <a:off x="2635200" y="3276720"/>
            <a:ext cx="1564560" cy="8254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 b="1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Spatial</a:t>
            </a:r>
          </a:p>
          <a:p>
            <a:pPr marL="0" marR="0" lvl="0" indent="0" rtl="0" hangingPunct="0">
              <a:buNone/>
              <a:tabLst/>
            </a:pPr>
            <a:r>
              <a:rPr lang="en-US" sz="2400" b="1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Frequency</a:t>
            </a:r>
          </a:p>
        </p:txBody>
      </p:sp>
      <p:sp>
        <p:nvSpPr>
          <p:cNvPr id="7" name="Freeform: Shape 6"/>
          <p:cNvSpPr/>
          <p:nvPr/>
        </p:nvSpPr>
        <p:spPr>
          <a:xfrm>
            <a:off x="3105360" y="5105520"/>
            <a:ext cx="942839" cy="459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>
            <a:noFill/>
            <a:prstDash val="solid"/>
          </a:ln>
        </p:spPr>
        <p:txBody>
          <a:bodyPr vert="horz" wrap="none" lIns="90000" tIns="46800" rIns="90000" bIns="46800" anchor="t" anchorCtr="0" compatLnSpc="0">
            <a:spAutoFit/>
          </a:bodyPr>
          <a:lstStyle/>
          <a:p>
            <a:pPr marL="0" marR="0" lvl="0" indent="0" rtl="0" hangingPunct="0">
              <a:buNone/>
              <a:tabLst/>
            </a:pPr>
            <a:r>
              <a:rPr lang="en-US" sz="2400" b="1">
                <a:solidFill>
                  <a:srgbClr val="FFFF66"/>
                </a:solidFill>
                <a:latin typeface="Times New Roman" pitchFamily="18"/>
                <a:ea typeface="Arial Unicode MS" pitchFamily="2"/>
                <a:cs typeface="Tahoma" pitchFamily="2"/>
              </a:rPr>
              <a:t>Phase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9">
            <a:lum/>
            <a:alphaModFix/>
          </a:blip>
          <a:srcRect/>
          <a:stretch>
            <a:fillRect/>
          </a:stretch>
        </p:blipFill>
        <p:spPr>
          <a:xfrm>
            <a:off x="721800" y="2427480"/>
            <a:ext cx="1447919" cy="1325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27560" y="1143000"/>
            <a:ext cx="3673439" cy="163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43400" y="2971800"/>
            <a:ext cx="3673439" cy="163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27560" y="4768200"/>
            <a:ext cx="3673439" cy="163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1200" y="5221800"/>
            <a:ext cx="208728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Direction of Motion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8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(not shown here)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3"/>
          <p:cNvSpPr txBox="1">
            <a:spLocks noGrp="1"/>
          </p:cNvSpPr>
          <p:nvPr/>
        </p:nvSpPr>
        <p:spPr>
          <a:xfrm>
            <a:off x="6552719" y="6244920"/>
            <a:ext cx="2133720" cy="476640"/>
          </a:xfrm>
          <a:prstGeom prst="rect">
            <a:avLst/>
          </a:prstGeom>
          <a:noFill/>
          <a:ln/>
        </p:spPr>
        <p:txBody>
          <a:bodyPr vert="horz" wrap="square" lIns="90000" tIns="46800" rIns="90000" bIns="46800" anchor="t" anchorCtr="0" compatLnSpc="1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fld id="{97951E6E-BA20-4CBD-93A2-AEC1B78DB827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FFFF66"/>
                </a:solidFill>
                <a:effectLst/>
                <a:uLnTx/>
                <a:uFillTx/>
                <a:latin typeface="Arial" pitchFamily="17"/>
                <a:ea typeface="Arial Unicode MS" pitchFamily="2"/>
                <a:cs typeface="Tahoma" pitchFamily="2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0" algn="l"/>
                  <a:tab pos="914400" algn="l"/>
                  <a:tab pos="1828800" algn="l"/>
                  <a:tab pos="2743199" algn="l"/>
                  <a:tab pos="3657600" algn="l"/>
                  <a:tab pos="4572000" algn="l"/>
                  <a:tab pos="5486399" algn="l"/>
                  <a:tab pos="6400799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FFFF66"/>
              </a:solidFill>
              <a:effectLst/>
              <a:uLnTx/>
              <a:uFillTx/>
              <a:latin typeface="Arial" pitchFamily="17"/>
              <a:ea typeface="Arial Unicode MS" pitchFamily="2"/>
              <a:cs typeface="Tahoma" pitchFamily="2"/>
            </a:endParaRPr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200" y="128520"/>
            <a:ext cx="3429000" cy="1146960"/>
          </a:xfrm>
        </p:spPr>
        <p:txBody>
          <a:bodyPr/>
          <a:lstStyle/>
          <a:p>
            <a:pPr lvl="0"/>
            <a:r>
              <a:rPr lang="en-US"/>
              <a:t>The V1 map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657600" y="336600"/>
            <a:ext cx="5486399" cy="9424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300" b="0" i="1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V1 cell responses vary characteristically over the cortical surface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41800" y="2149200"/>
            <a:ext cx="2580840" cy="33372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393000" y="1846439"/>
            <a:ext cx="2093399" cy="7606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1. Retinotopic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location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5680" y="2490120"/>
            <a:ext cx="1842119" cy="7606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2. Eye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preference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5943600"/>
            <a:ext cx="180720" cy="63900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endParaRPr lang="en-US" sz="1800" b="0" i="0" u="none" strike="noStrike" baseline="0">
              <a:ln>
                <a:noFill/>
              </a:ln>
              <a:solidFill>
                <a:srgbClr val="FFFF66"/>
              </a:solidFill>
              <a:latin typeface="Arial" pitchFamily="17"/>
              <a:ea typeface="Arial Unicode MS" pitchFamily="2"/>
              <a:cs typeface="Tahoma" pitchFamily="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5645520" y="1828800"/>
            <a:ext cx="3041279" cy="281771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4035599" y="3213720"/>
            <a:ext cx="1728000" cy="7606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3. Stimulus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orientation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035599" y="3885120"/>
            <a:ext cx="1728000" cy="7606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4. Direction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of Motion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4640" y="5486399"/>
            <a:ext cx="1742760" cy="51659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(Tootell et al. 1982)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macaque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6680" y="1312200"/>
            <a:ext cx="2227320" cy="516599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(Shmuel &amp; Grinvald 1996)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cat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4836960" y="4801320"/>
            <a:ext cx="2478240" cy="1828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530400" y="5532840"/>
            <a:ext cx="744840" cy="1083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TextBox 14"/>
          <p:cNvSpPr txBox="1"/>
          <p:nvPr/>
        </p:nvSpPr>
        <p:spPr>
          <a:xfrm>
            <a:off x="3393000" y="4897800"/>
            <a:ext cx="1500479" cy="76068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5. Spatial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200" b="0" i="0" u="none" strike="noStrike" baseline="0">
                <a:ln>
                  <a:noFill/>
                </a:ln>
                <a:solidFill>
                  <a:srgbClr val="FFFF66"/>
                </a:solidFill>
                <a:latin typeface="Arial" pitchFamily="17"/>
                <a:ea typeface="Arial Unicode MS" pitchFamily="2"/>
                <a:cs typeface="Tahoma" pitchFamily="2"/>
              </a:rPr>
              <a:t>Frequency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15200" y="5213880"/>
            <a:ext cx="1258199" cy="72972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(Issa, Trepel,</a:t>
            </a:r>
          </a:p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Stryker 2000)</a:t>
            </a:r>
          </a:p>
          <a:p>
            <a:pPr marL="0" marR="0" lvl="0" indent="0" algn="ctr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i="0" u="none" strike="noStrike" baseline="0">
                <a:ln>
                  <a:noFill/>
                </a:ln>
                <a:solidFill>
                  <a:srgbClr val="FF0000"/>
                </a:solidFill>
                <a:latin typeface="Arial" pitchFamily="17"/>
                <a:ea typeface="Arial Unicode MS" pitchFamily="2"/>
                <a:cs typeface="Tahoma" pitchFamily="2"/>
              </a:rPr>
              <a:t>cat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61000" y="1335600"/>
            <a:ext cx="2602440" cy="486360"/>
          </a:xfrm>
          <a:prstGeom prst="rect">
            <a:avLst/>
          </a:prstGeom>
          <a:noFill/>
          <a:ln>
            <a:noFill/>
          </a:ln>
        </p:spPr>
        <p:txBody>
          <a:bodyPr vert="horz" lIns="90000" tIns="45000" rIns="90000" bIns="45000" anchorCtr="0" compatLnSpc="1">
            <a:spAutoFit/>
          </a:bodyPr>
          <a:lstStyle/>
          <a:p>
            <a:pPr marL="0" marR="0" lvl="0" indent="0" algn="l" rtl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914400" algn="l"/>
                <a:tab pos="1828800" algn="l"/>
                <a:tab pos="2743199" algn="l"/>
                <a:tab pos="3657600" algn="l"/>
                <a:tab pos="4572000" algn="l"/>
                <a:tab pos="5486399" algn="l"/>
                <a:tab pos="6400799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2600" b="0" i="0" u="sng" strike="noStrike" baseline="0">
                <a:ln>
                  <a:noFill/>
                </a:ln>
                <a:solidFill>
                  <a:srgbClr val="FFFF66"/>
                </a:solidFill>
                <a:uFillTx/>
                <a:latin typeface="Arial" pitchFamily="17"/>
                <a:ea typeface="Arial Unicode MS" pitchFamily="2"/>
                <a:cs typeface="Tahoma" pitchFamily="2"/>
              </a:rPr>
              <a:t>V1 map 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32969</TotalTime>
  <Words>3028</Words>
  <Application>Microsoft Macintosh PowerPoint</Application>
  <PresentationFormat>On-screen Show (4:3)</PresentationFormat>
  <Paragraphs>815</Paragraphs>
  <Slides>64</Slides>
  <Notes>64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Arial</vt:lpstr>
      <vt:lpstr>Arial Unicode MS</vt:lpstr>
      <vt:lpstr>Calibri</vt:lpstr>
      <vt:lpstr>Helvetica</vt:lpstr>
      <vt:lpstr>Tahoma</vt:lpstr>
      <vt:lpstr>Times New Roman</vt:lpstr>
      <vt:lpstr>TimesNewRomanPSMT</vt:lpstr>
      <vt:lpstr>Default</vt:lpstr>
      <vt:lpstr>Developmental Strategies of Innate Learning in the  Early Visual System</vt:lpstr>
      <vt:lpstr>Developmental Strategies of Innate Learning in the Early Visual System</vt:lpstr>
      <vt:lpstr>Motivation</vt:lpstr>
      <vt:lpstr>Outline – Developmental strategies of innate learning...</vt:lpstr>
      <vt:lpstr> thalamocortical visual pathway</vt:lpstr>
      <vt:lpstr>Respective roles</vt:lpstr>
      <vt:lpstr>V1 “simple cell” response description</vt:lpstr>
      <vt:lpstr>V1 simple cell selectivity</vt:lpstr>
      <vt:lpstr>The V1 map</vt:lpstr>
      <vt:lpstr>Outline – Developmental strategies of innate learning...</vt:lpstr>
      <vt:lpstr>Developmental timeline</vt:lpstr>
      <vt:lpstr>The role of neural activity</vt:lpstr>
      <vt:lpstr>Outline – Developmental strategies of innate learning...</vt:lpstr>
      <vt:lpstr>Ubiquity of retinal waves</vt:lpstr>
      <vt:lpstr>The Retina - biology of retinal waves</vt:lpstr>
      <vt:lpstr>Retinal Wave Model (Butts et al. 1999)</vt:lpstr>
      <vt:lpstr>Retinal Wave Model – fraction of recruitable cells</vt:lpstr>
      <vt:lpstr>The result: images of spontaneous activity</vt:lpstr>
      <vt:lpstr>Outline – Developmental strategies of innate learning...</vt:lpstr>
      <vt:lpstr>Models of V1 formation</vt:lpstr>
      <vt:lpstr>Spontaneous activity ↔ V1 formation</vt:lpstr>
      <vt:lpstr>Outline – Developmental strategies of innate learning...</vt:lpstr>
      <vt:lpstr>Efficient coding Hypothesis</vt:lpstr>
      <vt:lpstr>Efficient coding approaches</vt:lpstr>
      <vt:lpstr>Outline – Developmental strategies of innate learning...</vt:lpstr>
      <vt:lpstr>Recall: images of spontaneous activity</vt:lpstr>
      <vt:lpstr>The patterns have relevant statistical  properties for training</vt:lpstr>
      <vt:lpstr>Parameter variation (r=3)</vt:lpstr>
      <vt:lpstr>Example: receptive field variation</vt:lpstr>
      <vt:lpstr>The role of LGN/V1 activity</vt:lpstr>
      <vt:lpstr>Binocular activity model</vt:lpstr>
      <vt:lpstr>Adult-like disparity distribution</vt:lpstr>
      <vt:lpstr>Evaluation criteria, depth perception</vt:lpstr>
      <vt:lpstr>Additional directions</vt:lpstr>
      <vt:lpstr>Higher-order statistics are critical in development</vt:lpstr>
      <vt:lpstr>Conclusions</vt:lpstr>
      <vt:lpstr>Acknowledgements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Simplistic patterns… related to biology?</vt:lpstr>
      <vt:lpstr>Natural images ica (st.d. &gt; 0.6)</vt:lpstr>
      <vt:lpstr>Direction - types of analyses</vt:lpstr>
      <vt:lpstr>Innate visual learning bias, example</vt:lpstr>
      <vt:lpstr>How to vary edge statistics</vt:lpstr>
      <vt:lpstr>Pattern examples (r = 2)</vt:lpstr>
      <vt:lpstr>How the early visual code (V1) can adapt to the world</vt:lpstr>
      <vt:lpstr>Sparse Coding Hypothesis</vt:lpstr>
      <vt:lpstr>Independent Coding Hypothesis</vt:lpstr>
      <vt:lpstr>How to measure V1 cell selectivity</vt:lpstr>
      <vt:lpstr>Retinal waves – direct effects</vt:lpstr>
      <vt:lpstr>First step to generating self-similar patterns</vt:lpstr>
      <vt:lpstr>Percolation clusters vs. p</vt:lpstr>
      <vt:lpstr>Fractal self-similarity</vt:lpstr>
      <vt:lpstr>What might we want in  training patterns?</vt:lpstr>
      <vt:lpstr>p,r,t - pattern parameter description</vt:lpstr>
      <vt:lpstr>Gabor fits</vt:lpstr>
      <vt:lpstr>(p,r,t) allow edge statistics to vary</vt:lpstr>
      <vt:lpstr>Running model</vt:lpstr>
      <vt:lpstr>Sparse structure</vt:lpstr>
      <vt:lpstr>How to measure V1 cell selectivity</vt:lpstr>
      <vt:lpstr>V1 linear model</vt:lpstr>
    </vt:vector>
  </TitlesOfParts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Innate visual learning through spontaneous activity patterns</dc:title>
  <cp:lastModifiedBy>Makarious, Mary</cp:lastModifiedBy>
  <cp:revision>111</cp:revision>
  <cp:lastPrinted>2009-08-03T12:53:23Z</cp:lastPrinted>
  <dcterms:modified xsi:type="dcterms:W3CDTF">2017-12-03T19:48:29Z</dcterms:modified>
</cp:coreProperties>
</file>